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4"/>
  </p:notesMasterIdLst>
  <p:sldIdLst>
    <p:sldId id="256" r:id="rId5"/>
    <p:sldId id="309" r:id="rId6"/>
    <p:sldId id="261" r:id="rId7"/>
    <p:sldId id="350" r:id="rId8"/>
    <p:sldId id="349" r:id="rId9"/>
    <p:sldId id="357" r:id="rId10"/>
    <p:sldId id="354" r:id="rId11"/>
    <p:sldId id="364" r:id="rId12"/>
    <p:sldId id="385" r:id="rId13"/>
    <p:sldId id="377" r:id="rId14"/>
    <p:sldId id="379" r:id="rId15"/>
    <p:sldId id="366" r:id="rId16"/>
    <p:sldId id="378" r:id="rId17"/>
    <p:sldId id="380" r:id="rId18"/>
    <p:sldId id="373" r:id="rId19"/>
    <p:sldId id="381" r:id="rId20"/>
    <p:sldId id="371" r:id="rId21"/>
    <p:sldId id="382" r:id="rId22"/>
    <p:sldId id="285" r:id="rId23"/>
    <p:sldId id="383" r:id="rId24"/>
    <p:sldId id="262" r:id="rId25"/>
    <p:sldId id="260" r:id="rId26"/>
    <p:sldId id="258" r:id="rId27"/>
    <p:sldId id="384" r:id="rId28"/>
    <p:sldId id="259" r:id="rId29"/>
    <p:sldId id="263" r:id="rId30"/>
    <p:sldId id="273" r:id="rId31"/>
    <p:sldId id="274" r:id="rId32"/>
    <p:sldId id="264" r:id="rId33"/>
    <p:sldId id="266" r:id="rId34"/>
    <p:sldId id="267" r:id="rId35"/>
    <p:sldId id="275" r:id="rId36"/>
    <p:sldId id="271" r:id="rId37"/>
    <p:sldId id="272" r:id="rId38"/>
    <p:sldId id="276" r:id="rId39"/>
    <p:sldId id="268" r:id="rId40"/>
    <p:sldId id="269" r:id="rId41"/>
    <p:sldId id="277" r:id="rId42"/>
    <p:sldId id="270" r:id="rId4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747775"/>
          </p15:clr>
        </p15:guide>
        <p15:guide id="2" pos="245">
          <p15:clr>
            <a:srgbClr val="747775"/>
          </p15:clr>
        </p15:guide>
        <p15:guide id="3" pos="4320">
          <p15:clr>
            <a:srgbClr val="747775"/>
          </p15:clr>
        </p15:guide>
        <p15:guide id="4" orient="horz" pos="2014">
          <p15:clr>
            <a:srgbClr val="747775"/>
          </p15:clr>
        </p15:guide>
        <p15:guide id="5" pos="2667">
          <p15:clr>
            <a:srgbClr val="747775"/>
          </p15:clr>
        </p15:guide>
        <p15:guide id="6" pos="3129">
          <p15:clr>
            <a:srgbClr val="747775"/>
          </p15:clr>
        </p15:guide>
        <p15:guide id="7" orient="horz" pos="1446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zTWdlDblQQpmS4PQ42m9gzIHS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ima" initials="" lastIdx="1" clrIdx="0"/>
  <p:cmAuthor id="1" name="HP" initials="H" lastIdx="2" clrIdx="1">
    <p:extLst>
      <p:ext uri="{19B8F6BF-5375-455C-9EA6-DF929625EA0E}">
        <p15:presenceInfo xmlns:p15="http://schemas.microsoft.com/office/powerpoint/2012/main" userId="317d60028aa4eb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424A65"/>
    <a:srgbClr val="C84E42"/>
    <a:srgbClr val="FFFFFF"/>
    <a:srgbClr val="FF7F0E"/>
    <a:srgbClr val="2CA02C"/>
    <a:srgbClr val="67AB9F"/>
    <a:srgbClr val="7EA6E0"/>
    <a:srgbClr val="ABC5EB"/>
    <a:srgbClr val="8E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08611-C0EA-41C7-A42F-114248B074EE}">
  <a:tblStyle styleId="{C5308611-C0EA-41C7-A42F-114248B074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7DFB1E-4B36-4E1C-8B7B-B59FD252EB5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088056D-415D-4E0C-B945-69A7F757A12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79" autoAdjust="0"/>
  </p:normalViewPr>
  <p:slideViewPr>
    <p:cSldViewPr snapToGrid="0">
      <p:cViewPr>
        <p:scale>
          <a:sx n="100" d="100"/>
          <a:sy n="100" d="100"/>
        </p:scale>
        <p:origin x="341" y="19"/>
      </p:cViewPr>
      <p:guideLst>
        <p:guide orient="horz" pos="1093"/>
        <p:guide pos="245"/>
        <p:guide pos="4320"/>
        <p:guide orient="horz" pos="2014"/>
        <p:guide pos="2667"/>
        <p:guide pos="3129"/>
        <p:guide orient="horz" pos="14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6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4CFD596-222C-3A2F-3BC9-ACBD606B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5DBF2516-C5C9-1778-D845-1193C5B44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98FB161F-B9A3-7DE9-C425-B3606E76F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88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61848EE-282B-DCB3-A820-A0A1B7E4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D6A5B83-E012-6160-DBD0-5954A2A73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32DC467A-E11B-CD85-98CA-2EC80D3F7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dirty="0"/>
              <a:t>Data </a:t>
            </a:r>
            <a:r>
              <a:rPr lang="it-IT" dirty="0" err="1"/>
              <a:t>cleaning</a:t>
            </a:r>
            <a:endParaRPr lang="it-IT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dirty="0" err="1"/>
              <a:t>Sacrifice</a:t>
            </a:r>
            <a:r>
              <a:rPr lang="it-IT" dirty="0"/>
              <a:t> </a:t>
            </a:r>
            <a:r>
              <a:rPr lang="it-IT" b="1" dirty="0" err="1"/>
              <a:t>completeness</a:t>
            </a:r>
            <a:r>
              <a:rPr lang="it-IT" dirty="0"/>
              <a:t> for </a:t>
            </a:r>
            <a:r>
              <a:rPr lang="it-IT" b="1" dirty="0" err="1"/>
              <a:t>consistency</a:t>
            </a:r>
            <a:endParaRPr lang="it-IT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it-IT" b="1" dirty="0"/>
              <a:t>REMOVED</a:t>
            </a:r>
            <a:r>
              <a:rPr lang="it-IT" dirty="0"/>
              <a:t> EXAMPLES ARE COSNIDERED </a:t>
            </a:r>
            <a:r>
              <a:rPr lang="it-IT" b="1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98954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438FAFE-FE5F-92E4-8737-DB5B75C8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B6DFCD8-B2A9-44EA-BF45-FDAD2EF41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D8E5916D-8F1F-9D20-5662-6D3964BB3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90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07AC10D-AA8A-1B87-A852-D010B39B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60943D3-E544-D060-6565-996B5A6BB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060B75-DCFF-5DF0-C23F-DB72F1F00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7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04A524D-515A-D74E-0B0D-B6AF263E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681B090-DF42-A1EE-45E5-E88708C50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E85AA89-74A8-C196-2898-5FB8AC4AC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3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0D730DA-A1DA-E823-7CAC-B28D362E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5C8B904-8BD4-BB1B-D418-127DFB50B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60CBE7A-823E-92C3-6D0C-CC2AC1AB5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72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F811FFF-AB9B-3015-E568-29258994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466CC054-14D4-FE88-BBE1-D38A61718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F8F315D-C34C-32BC-5924-6722AD49B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785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Bengalese: dhonnobaad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Urdu: shukrya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6A8F2-24DE-4339-B153-F672FABD29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10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6A8F2-24DE-4339-B153-F672FABD29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4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D87BC27-DAF3-BFF4-286B-DBBE06C5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4822EAA-7BD0-6D50-0F25-65225E4D3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4ADE246-FE88-D8FD-1160-DC4EA4AD2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266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3f3ad94d5_169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3f3ad94d5_169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BRINGING the Innov through AI- SDG 9 (Industry, Innovation, and Infrastructure):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Decision making tool to FOSTER smarter data driven solution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SUSTAINABILITY of infrastrusture on the gas industry.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br>
              <a:rPr lang="en" dirty="0"/>
            </a:br>
            <a:r>
              <a:rPr lang="en" dirty="0"/>
              <a:t>REDUCING Env impact(Responsible Consumption and Production)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instd of going through an OVERALL replacement the proj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 is PROMOTING RESOURCE EFFICIENCY 	- REPAIR instd of REPLACeMENT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MINIMIZING the waste of material.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Lessening the chances of gas leaks which is helping in BETTER URBAN ENVIRONMENT.	</a:t>
            </a:r>
            <a:br>
              <a:rPr lang="en" dirty="0"/>
            </a:br>
            <a:br>
              <a:rPr lang="en" dirty="0"/>
            </a:br>
            <a:r>
              <a:rPr lang="en" dirty="0"/>
              <a:t>IMPROVING safety SDG 11 (Sustainable Cities and Communities)- 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Ensures safety for the workers,	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dirty="0"/>
              <a:t>- For the communities by addressing gas leaks for effectively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47F8C0D-C2C7-860E-70C7-D659E5F6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71584758-37FE-DF40-CD0E-700591587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10403747-7BED-7E56-145A-143144B32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First Step of the Research and Innovation Pathway.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Why: patching fails 99%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Who: </a:t>
            </a:r>
            <a:r>
              <a:rPr lang="en-US" noProof="0" dirty="0" err="1"/>
              <a:t>gasfitters,CoRe</a:t>
            </a:r>
            <a:r>
              <a:rPr lang="en-US" noProof="0" dirty="0"/>
              <a:t>, </a:t>
            </a:r>
            <a:r>
              <a:rPr lang="en-US" noProof="0" dirty="0" err="1"/>
              <a:t>ItalGas</a:t>
            </a:r>
            <a:endParaRPr lang="en-US" noProof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How: chatbot backed by a retrieval system (Retrieval Augmented Generation RAG).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noProof="0" dirty="0"/>
              <a:t>How (stakeholders' benefits):  an opinion based on application history.</a:t>
            </a:r>
          </a:p>
        </p:txBody>
      </p:sp>
    </p:spTree>
    <p:extLst>
      <p:ext uri="{BB962C8B-B14F-4D97-AF65-F5344CB8AC3E}">
        <p14:creationId xmlns:p14="http://schemas.microsoft.com/office/powerpoint/2010/main" val="269977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4E99FFB-068B-CD55-3B54-3FCA3F65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CD97B6F7-1276-ED23-7860-C07A08B2F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8F9AA6B-A933-D777-0CA7-237704EB7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6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777E584-BEE8-030D-A69B-E95B24C8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36DB66D-6445-D5F1-9FC6-322B46ED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2EF0715-A93E-EAE7-337B-6979F8409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05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F323735-CB14-FD14-C056-FCF7E32A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6206FAE9-2B26-5596-C314-A54136D78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F42326C2-DB2D-0F18-040A-474C0BBC1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Skeleton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Read then show the workflow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dirty="0"/>
              <a:t>Low Lexical Entropy + Synthetic Nature sets overfitting risk too high: finetuning would prevent us from a fair evaluation over real-world cases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8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A03126-A548-F1A7-6F57-9044CA0C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0A257EE7-5DE6-D606-2166-C72CC0CE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5AC5B76A-2B01-E9C6-4C72-86673CE66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 err="1"/>
              <a:t>Similarity</a:t>
            </a:r>
            <a:r>
              <a:rPr lang="it-IT" dirty="0"/>
              <a:t> Score </a:t>
            </a:r>
            <a:r>
              <a:rPr lang="it-IT" dirty="0" err="1"/>
              <a:t>according</a:t>
            </a:r>
            <a:r>
              <a:rPr lang="it-IT" dirty="0"/>
              <a:t> </a:t>
            </a:r>
            <a:r>
              <a:rPr lang="it-IT" dirty="0" err="1"/>
              <a:t>previous</a:t>
            </a:r>
            <a:r>
              <a:rPr lang="it-IT" dirty="0"/>
              <a:t> study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K </a:t>
            </a:r>
            <a:r>
              <a:rPr lang="it-IT" dirty="0" err="1"/>
              <a:t>spans</a:t>
            </a:r>
            <a:r>
              <a:rPr lang="it-IT" dirty="0"/>
              <a:t> from 1 to 11 with a step size of 2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Mathematical </a:t>
            </a:r>
            <a:r>
              <a:rPr lang="it-IT" dirty="0" err="1"/>
              <a:t>Formulation</a:t>
            </a:r>
            <a:r>
              <a:rPr lang="it-IT" dirty="0"/>
              <a:t> </a:t>
            </a:r>
            <a:r>
              <a:rPr lang="it-IT" dirty="0" err="1"/>
              <a:t>enlights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imortan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: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/>
              <a:t>The decoder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respoinsible</a:t>
            </a:r>
            <a:r>
              <a:rPr lang="it-IT" dirty="0"/>
              <a:t> of the </a:t>
            </a:r>
            <a:r>
              <a:rPr lang="it-IT" dirty="0" err="1"/>
              <a:t>evaluation</a:t>
            </a:r>
            <a:endParaRPr lang="it-IT" dirty="0"/>
          </a:p>
          <a:p>
            <a:pPr marL="6858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it-IT" dirty="0" err="1"/>
              <a:t>Patchability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with a degree of </a:t>
            </a:r>
            <a:r>
              <a:rPr lang="it-IT" dirty="0" err="1"/>
              <a:t>uncertainity</a:t>
            </a:r>
            <a:r>
              <a:rPr lang="it-IT" dirty="0"/>
              <a:t> (</a:t>
            </a:r>
            <a:r>
              <a:rPr lang="it-IT" dirty="0" err="1"/>
              <a:t>bernoullian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patchable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must look for a decoder with in-domain knowledge…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944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BD9ED6F-19E5-73C0-DC1F-D7EAE8EB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5DF84BF8-468D-27FF-ED99-8EF969B9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E80D86D-C4FB-622C-103A-F0EBF934A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must look for a decoder </a:t>
            </a:r>
            <a:r>
              <a:rPr lang="it-IT" dirty="0" err="1"/>
              <a:t>that</a:t>
            </a:r>
            <a:r>
              <a:rPr lang="it-IT" dirty="0"/>
              <a:t> shows: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/>
              <a:t>In-domain </a:t>
            </a:r>
            <a:r>
              <a:rPr lang="it-IT" dirty="0" err="1"/>
              <a:t>knowedge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answer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without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namely</a:t>
            </a:r>
            <a:r>
              <a:rPr lang="it-IT" dirty="0">
                <a:sym typeface="Wingdings" panose="05000000000000000000" pitchFamily="2" charset="2"/>
              </a:rPr>
              <a:t> zero-shot fashion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Be </a:t>
            </a:r>
            <a:r>
              <a:rPr lang="it-IT" dirty="0" err="1">
                <a:sym typeface="Wingdings" panose="05000000000000000000" pitchFamily="2" charset="2"/>
              </a:rPr>
              <a:t>consistent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asked</a:t>
            </a:r>
            <a:r>
              <a:rPr lang="it-IT" dirty="0">
                <a:sym typeface="Wingdings" panose="05000000000000000000" pitchFamily="2" charset="2"/>
              </a:rPr>
              <a:t> n times </a:t>
            </a:r>
            <a:r>
              <a:rPr lang="it-IT" dirty="0" err="1">
                <a:sym typeface="Wingdings" panose="05000000000000000000" pitchFamily="2" charset="2"/>
              </a:rPr>
              <a:t>about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query.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won’t</a:t>
            </a:r>
            <a:r>
              <a:rPr lang="it-IT" dirty="0">
                <a:sym typeface="Wingdings" panose="05000000000000000000" pitchFamily="2" charset="2"/>
              </a:rPr>
              <a:t> the model to flip the </a:t>
            </a:r>
            <a:r>
              <a:rPr lang="it-IT" dirty="0" err="1">
                <a:sym typeface="Wingdings" panose="05000000000000000000" pitchFamily="2" charset="2"/>
              </a:rPr>
              <a:t>coin</a:t>
            </a: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The best model sets the baseline for the rag system: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provide</a:t>
            </a:r>
            <a:r>
              <a:rPr lang="it-IT" dirty="0">
                <a:sym typeface="Wingdings" panose="05000000000000000000" pitchFamily="2" charset="2"/>
              </a:rPr>
              <a:t> the model a </a:t>
            </a:r>
            <a:r>
              <a:rPr lang="it-IT" dirty="0" err="1">
                <a:sym typeface="Wingdings" panose="05000000000000000000" pitchFamily="2" charset="2"/>
              </a:rPr>
              <a:t>fixed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 (k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identical</a:t>
            </a:r>
            <a:r>
              <a:rPr lang="it-IT" dirty="0">
                <a:sym typeface="Wingdings" panose="05000000000000000000" pitchFamily="2" charset="2"/>
              </a:rPr>
              <a:t> for </a:t>
            </a:r>
            <a:r>
              <a:rPr lang="it-IT" dirty="0" err="1">
                <a:sym typeface="Wingdings" panose="05000000000000000000" pitchFamily="2" charset="2"/>
              </a:rPr>
              <a:t>all</a:t>
            </a:r>
            <a:r>
              <a:rPr lang="it-IT" dirty="0">
                <a:sym typeface="Wingdings" panose="05000000000000000000" pitchFamily="2" charset="2"/>
              </a:rPr>
              <a:t> the queries) and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measure</a:t>
            </a:r>
            <a:r>
              <a:rPr lang="it-IT" dirty="0">
                <a:sym typeface="Wingdings" panose="05000000000000000000" pitchFamily="2" charset="2"/>
              </a:rPr>
              <a:t> performances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it-IT" dirty="0">
                <a:sym typeface="Wingdings" panose="05000000000000000000" pitchFamily="2" charset="2"/>
              </a:rPr>
              <a:t>The </a:t>
            </a:r>
            <a:r>
              <a:rPr lang="it-IT" dirty="0" err="1">
                <a:sym typeface="Wingdings" panose="05000000000000000000" pitchFamily="2" charset="2"/>
              </a:rPr>
              <a:t>retrieval</a:t>
            </a:r>
            <a:r>
              <a:rPr lang="it-IT" dirty="0">
                <a:sym typeface="Wingdings" panose="05000000000000000000" pitchFamily="2" charset="2"/>
              </a:rPr>
              <a:t> system backing the decoder </a:t>
            </a:r>
            <a:r>
              <a:rPr lang="it-IT" dirty="0" err="1">
                <a:sym typeface="Wingdings" panose="05000000000000000000" pitchFamily="2" charset="2"/>
              </a:rPr>
              <a:t>implies</a:t>
            </a:r>
            <a:r>
              <a:rPr lang="it-IT" dirty="0">
                <a:sym typeface="Wingdings" panose="05000000000000000000" pitchFamily="2" charset="2"/>
              </a:rPr>
              <a:t> a cost.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expect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value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brougth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cost </a:t>
            </a:r>
            <a:r>
              <a:rPr lang="it-IT" dirty="0" err="1">
                <a:sym typeface="Wingdings" panose="05000000000000000000" pitchFamily="2" charset="2"/>
              </a:rPr>
              <a:t>overtakes</a:t>
            </a:r>
            <a:r>
              <a:rPr lang="it-IT" dirty="0">
                <a:sym typeface="Wingdings" panose="05000000000000000000" pitchFamily="2" charset="2"/>
              </a:rPr>
              <a:t> random </a:t>
            </a:r>
            <a:r>
              <a:rPr lang="it-IT" dirty="0" err="1">
                <a:sym typeface="Wingdings" panose="05000000000000000000" pitchFamily="2" charset="2"/>
              </a:rPr>
              <a:t>context</a:t>
            </a:r>
            <a:r>
              <a:rPr lang="it-IT" dirty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it-IT" dirty="0">
                <a:sym typeface="Wingdings" panose="05000000000000000000" pitchFamily="2" charset="2"/>
              </a:rPr>
            </a:br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value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brought</a:t>
            </a:r>
            <a:r>
              <a:rPr lang="it-IT" dirty="0">
                <a:sym typeface="Wingdings" panose="05000000000000000000" pitchFamily="2" charset="2"/>
              </a:rPr>
              <a:t> from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 err="1">
                <a:sym typeface="Wingdings" panose="05000000000000000000" pitchFamily="2" charset="2"/>
              </a:rPr>
              <a:t>There</a:t>
            </a:r>
            <a:r>
              <a:rPr lang="it-IT" dirty="0">
                <a:sym typeface="Wingdings" panose="05000000000000000000" pitchFamily="2" charset="2"/>
              </a:rPr>
              <a:t> are no special </a:t>
            </a:r>
            <a:r>
              <a:rPr lang="it-IT" dirty="0" err="1">
                <a:sym typeface="Wingdings" panose="05000000000000000000" pitchFamily="2" charset="2"/>
              </a:rPr>
              <a:t>requirements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fot</a:t>
            </a:r>
            <a:r>
              <a:rPr lang="it-IT" dirty="0">
                <a:sym typeface="Wingdings" panose="05000000000000000000" pitchFamily="2" charset="2"/>
              </a:rPr>
              <a:t> the LLM </a:t>
            </a:r>
            <a:r>
              <a:rPr lang="it-IT" dirty="0" err="1">
                <a:sym typeface="Wingdings" panose="05000000000000000000" pitchFamily="2" charset="2"/>
              </a:rPr>
              <a:t>but</a:t>
            </a:r>
            <a:r>
              <a:rPr lang="it-IT" dirty="0">
                <a:sym typeface="Wingdings" panose="05000000000000000000" pitchFamily="2" charset="2"/>
              </a:rPr>
              <a:t> open-source and </a:t>
            </a:r>
            <a:r>
              <a:rPr lang="it-IT" dirty="0" err="1">
                <a:sym typeface="Wingdings" panose="05000000000000000000" pitchFamily="2" charset="2"/>
              </a:rPr>
              <a:t>freely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accessibility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thus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test Mistral-7B </a:t>
            </a:r>
            <a:r>
              <a:rPr lang="it-IT" dirty="0" err="1">
                <a:sym typeface="Wingdings" panose="05000000000000000000" pitchFamily="2" charset="2"/>
              </a:rPr>
              <a:t>along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two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lama’s</a:t>
            </a:r>
            <a:r>
              <a:rPr lang="it-IT" dirty="0">
                <a:sym typeface="Wingdings" panose="05000000000000000000" pitchFamily="2" charset="2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578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7950" y="135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54606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226971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414024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350640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223005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410058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58143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30508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417561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5A890-FE4F-A747-08EC-6C02575704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150" y="1085850"/>
            <a:ext cx="8521700" cy="34912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69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059443" y="294252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4564" y="1666176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716" y="3536708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6" name="Google Shape;189;p10" descr="Shadow PNGs for Free Download">
            <a:extLst>
              <a:ext uri="{FF2B5EF4-FFF2-40B4-BE49-F238E27FC236}">
                <a16:creationId xmlns:a16="http://schemas.microsoft.com/office/drawing/2014/main" id="{376319F1-FBA3-BDE9-FF73-DE742345AD0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08578" y="301755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Picture Placeholder 27">
            <a:extLst>
              <a:ext uri="{FF2B5EF4-FFF2-40B4-BE49-F238E27FC236}">
                <a16:creationId xmlns:a16="http://schemas.microsoft.com/office/drawing/2014/main" id="{6BC4F8F2-A4BD-5C4A-8F4F-79EE727472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1741203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39B38987-749C-5747-A4F2-961C4CFA47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851" y="3611735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28318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en-GB" noProof="0" dirty="0"/>
              <a:t>title</a:t>
            </a:r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9;p10" descr="Shadow PNGs for Free Download">
            <a:extLst>
              <a:ext uri="{FF2B5EF4-FFF2-40B4-BE49-F238E27FC236}">
                <a16:creationId xmlns:a16="http://schemas.microsoft.com/office/drawing/2014/main" id="{799063C1-F710-69BE-879B-69B001215BA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650702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C0B83DE7-94E8-4A0D-C850-4EF9B77F869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2774026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9;p10" descr="Shadow PNGs for Free Download">
            <a:extLst>
              <a:ext uri="{FF2B5EF4-FFF2-40B4-BE49-F238E27FC236}">
                <a16:creationId xmlns:a16="http://schemas.microsoft.com/office/drawing/2014/main" id="{EE967FF6-0198-5077-FD41-A1E56D86CEF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4897350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10" descr="Shadow PNGs for Free Download">
            <a:extLst>
              <a:ext uri="{FF2B5EF4-FFF2-40B4-BE49-F238E27FC236}">
                <a16:creationId xmlns:a16="http://schemas.microsoft.com/office/drawing/2014/main" id="{79BCAAD0-B78E-3F6C-C348-850B9D57617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7020674" y="3046095"/>
            <a:ext cx="1472622" cy="2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891692F-0AD9-F913-1667-47E027FD8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73" y="339046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FCB77D7-BA80-AD6C-AC9C-0F1FBB4B49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36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3112338-05EE-4394-51F4-754C33E2F1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5293" y="337712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0AA2062D-BB45-555C-BCF3-93271038DB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918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CAF3288F-0A25-4EBE-34FA-0E62BABB1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3653" y="3382848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1CBA6EDC-947E-3DFA-CFA4-DE9CD5FA7B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0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AC85AEB9-0B3A-2C46-F3E0-6DCA11FC88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6773" y="3369507"/>
            <a:ext cx="1249681" cy="387851"/>
          </a:xfrm>
        </p:spPr>
        <p:txBody>
          <a:bodyPr>
            <a:noAutofit/>
          </a:bodyPr>
          <a:lstStyle>
            <a:lvl1pPr marL="114300" indent="0" algn="ctr">
              <a:buNone/>
              <a:defRPr sz="1250"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C2FD9F9B-BBC3-480C-9BEE-FB33698450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08299" y="2194391"/>
            <a:ext cx="1228155" cy="765777"/>
          </a:xfrm>
        </p:spPr>
        <p:txBody>
          <a:bodyPr>
            <a:noAutofit/>
          </a:bodyPr>
          <a:lstStyle>
            <a:lvl1pPr marL="114300" indent="0">
              <a:buNone/>
              <a:defRPr sz="1250"/>
            </a:lvl1pPr>
          </a:lstStyle>
          <a:p>
            <a:endParaRPr lang="en-GB" dirty="0"/>
          </a:p>
        </p:txBody>
      </p:sp>
      <p:sp>
        <p:nvSpPr>
          <p:cNvPr id="33" name="Google Shape;7;p24">
            <a:extLst>
              <a:ext uri="{FF2B5EF4-FFF2-40B4-BE49-F238E27FC236}">
                <a16:creationId xmlns:a16="http://schemas.microsoft.com/office/drawing/2014/main" id="{D52C9C67-758D-F2EF-B52A-43377A81811B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6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17" name="Google Shape;17;p26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22" y="4241411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0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22A2-E1BC-82CB-6712-1A9CD7C0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8575-FCEF-E93B-61CD-3FEE0349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D550-59BF-4F18-5154-2BBC0AE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8766-3A15-49C6-A366-47F1B04449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A84B-42F6-B8BF-BF1E-12455BBF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010C8-E570-F206-2E24-FD9775E1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7846-7D54-4A09-919F-AC53CAA7D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060468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4458283" y="4957799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8068326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22E91-4279-9BD7-A89A-F3617124C91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pic>
        <p:nvPicPr>
          <p:cNvPr id="3" name="Google Shape;18;p26">
            <a:extLst>
              <a:ext uri="{FF2B5EF4-FFF2-40B4-BE49-F238E27FC236}">
                <a16:creationId xmlns:a16="http://schemas.microsoft.com/office/drawing/2014/main" id="{C06F5D94-3A1D-6B41-346B-CF660276DFF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981334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;p24">
            <a:extLst>
              <a:ext uri="{FF2B5EF4-FFF2-40B4-BE49-F238E27FC236}">
                <a16:creationId xmlns:a16="http://schemas.microsoft.com/office/drawing/2014/main" id="{65CE4C39-4C4A-0659-0470-8B624E8C8AA5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Click to </a:t>
            </a:r>
            <a:r>
              <a:rPr lang="it-IT" dirty="0" err="1"/>
              <a:t>add</a:t>
            </a:r>
            <a:r>
              <a:rPr lang="it-IT" dirty="0"/>
              <a:t>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95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953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one_element_desc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3374859" y="315744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9980" y="188109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3132" y="375162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0C518-3959-9C6D-9BAB-728E0AAEC0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1135063"/>
            <a:ext cx="8582025" cy="3619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18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10" descr="Shadow PNGs for Free Download">
            <a:extLst>
              <a:ext uri="{FF2B5EF4-FFF2-40B4-BE49-F238E27FC236}">
                <a16:creationId xmlns:a16="http://schemas.microsoft.com/office/drawing/2014/main" id="{027EC728-EFB6-F3AB-CB2C-2A28A81DBA2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020279" y="2982180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7399E4-B6AC-8291-6638-50CB3DDB5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5400" y="1705830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90285EA-15DF-B0E7-3F64-7F9119436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552" y="3576362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7B1EA-2AC6-3482-E577-3F59EE98A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508125"/>
            <a:ext cx="4130675" cy="2554288"/>
          </a:xfrm>
        </p:spPr>
        <p:txBody>
          <a:bodyPr/>
          <a:lstStyle>
            <a:lvl1pPr marL="4000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161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731577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21145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703105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3409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5280" y="420860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9593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1275"/>
            <a:ext cx="9144000" cy="9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B7DEA9-19ED-097D-E0E6-86A05BE12A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700" y="1120141"/>
            <a:ext cx="8520600" cy="3463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17781" y="3885218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263006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29845" y="3856746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249332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4365100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78210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4A6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 dirty="0"/>
              <a:t>Click to </a:t>
            </a:r>
            <a:r>
              <a:rPr lang="en-GB" noProof="0" dirty="0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dirty="0"/>
          </a:p>
        </p:txBody>
      </p:sp>
      <p:pic>
        <p:nvPicPr>
          <p:cNvPr id="17" name="Google Shape;1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0034"/>
            <a:ext cx="9144000" cy="90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2209477" y="4957798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3671974" y="4951203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5512120" y="4951204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797">
            <a:off x="6943193" y="4957797"/>
            <a:ext cx="227432" cy="19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10" descr="Shadow PNGs for Free Download">
            <a:extLst>
              <a:ext uri="{FF2B5EF4-FFF2-40B4-BE49-F238E27FC236}">
                <a16:creationId xmlns:a16="http://schemas.microsoft.com/office/drawing/2014/main" id="{61558C4D-43D2-5753-2E5D-F342A3E04CB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1451812" y="2893273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Picture Placeholder 27">
            <a:extLst>
              <a:ext uri="{FF2B5EF4-FFF2-40B4-BE49-F238E27FC236}">
                <a16:creationId xmlns:a16="http://schemas.microsoft.com/office/drawing/2014/main" id="{2B4D43EE-2318-EE13-A2B1-C6833D4A7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2902" y="1643549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798AFDBB-71ED-A2E5-F5FE-1D6C717FF7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54" y="3514081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  <p:pic>
        <p:nvPicPr>
          <p:cNvPr id="23" name="Google Shape;189;p10" descr="Shadow PNGs for Free Download">
            <a:extLst>
              <a:ext uri="{FF2B5EF4-FFF2-40B4-BE49-F238E27FC236}">
                <a16:creationId xmlns:a16="http://schemas.microsoft.com/office/drawing/2014/main" id="{84CD2797-A76B-3C20-3760-1A916C5238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42511" b="41846"/>
          <a:stretch/>
        </p:blipFill>
        <p:spPr>
          <a:xfrm>
            <a:off x="5297906" y="2897231"/>
            <a:ext cx="2394282" cy="59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icture Placeholder 27">
            <a:extLst>
              <a:ext uri="{FF2B5EF4-FFF2-40B4-BE49-F238E27FC236}">
                <a16:creationId xmlns:a16="http://schemas.microsoft.com/office/drawing/2014/main" id="{3A55FE6A-B87F-1162-A38B-054E3AEB0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8786" y="1647507"/>
            <a:ext cx="1844040" cy="114160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D800124D-4F97-06AB-73F9-C8E0ACF0F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1938" y="3518039"/>
            <a:ext cx="2217737" cy="485775"/>
          </a:xfrm>
        </p:spPr>
        <p:txBody>
          <a:bodyPr/>
          <a:lstStyle>
            <a:lvl1pPr marL="114300" indent="0" algn="ctr">
              <a:buNone/>
              <a:defRPr/>
            </a:lvl1pPr>
          </a:lstStyle>
          <a:p>
            <a:pPr lvl="0"/>
            <a:r>
              <a:rPr lang="en-GB" dirty="0"/>
              <a:t>&lt;Add Text&gt;</a:t>
            </a:r>
          </a:p>
        </p:txBody>
      </p:sp>
    </p:spTree>
    <p:extLst>
      <p:ext uri="{BB962C8B-B14F-4D97-AF65-F5344CB8AC3E}">
        <p14:creationId xmlns:p14="http://schemas.microsoft.com/office/powerpoint/2010/main" val="31222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Click to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dirty="0"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6" r:id="rId4"/>
    <p:sldLayoutId id="2147483681" r:id="rId5"/>
    <p:sldLayoutId id="2147483679" r:id="rId6"/>
    <p:sldLayoutId id="2147483673" r:id="rId7"/>
    <p:sldLayoutId id="2147483688" r:id="rId8"/>
    <p:sldLayoutId id="2147483684" r:id="rId9"/>
    <p:sldLayoutId id="2147483682" r:id="rId10"/>
    <p:sldLayoutId id="2147483680" r:id="rId11"/>
    <p:sldLayoutId id="2147483685" r:id="rId12"/>
    <p:sldLayoutId id="2147483672" r:id="rId13"/>
    <p:sldLayoutId id="2147483659" r:id="rId14"/>
    <p:sldLayoutId id="214748368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24A6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4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04.png"/><Relationship Id="rId5" Type="http://schemas.openxmlformats.org/officeDocument/2006/relationships/image" Target="../media/image99.jpeg"/><Relationship Id="rId10" Type="http://schemas.openxmlformats.org/officeDocument/2006/relationships/image" Target="../media/image103.jpeg"/><Relationship Id="rId4" Type="http://schemas.openxmlformats.org/officeDocument/2006/relationships/image" Target="../media/image4.png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1.png"/><Relationship Id="rId5" Type="http://schemas.openxmlformats.org/officeDocument/2006/relationships/image" Target="../media/image4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5.jpg"/><Relationship Id="rId7" Type="http://schemas.openxmlformats.org/officeDocument/2006/relationships/image" Target="../media/image23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20321" y="839661"/>
            <a:ext cx="8279544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etrieval-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ugmented </a:t>
            </a:r>
            <a:r>
              <a:rPr lang="en-US" sz="3600" b="1" noProof="0" dirty="0">
                <a:solidFill>
                  <a:srgbClr val="C84E42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eneration </a:t>
            </a:r>
            <a:b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3600" b="1" noProof="0" dirty="0">
                <a:solidFill>
                  <a:srgbClr val="424A65"/>
                </a:solidFill>
                <a:latin typeface="Raleway"/>
                <a:ea typeface="Raleway"/>
                <a:cs typeface="Raleway"/>
                <a:sym typeface="Raleway"/>
              </a:rPr>
              <a:t>in a Low Lexical Diversity Scenario</a:t>
            </a: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454779" y="3023188"/>
            <a:ext cx="81944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US" sz="1520" b="1" dirty="0">
                <a:solidFill>
                  <a:srgbClr val="C1392B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Applied Data Science Project 20/02/2025</a:t>
            </a:r>
            <a:endParaRPr lang="en-US" sz="1520" b="1" noProof="0" dirty="0">
              <a:solidFill>
                <a:srgbClr val="C1392B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rgbClr val="334060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lnSpc>
                <a:spcPct val="80000"/>
              </a:lnSpc>
              <a:buSzPts val="440"/>
            </a:pP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Team 1: Minal Jamshed, Prima </a:t>
            </a:r>
            <a:r>
              <a:rPr lang="en-US" sz="1620" b="1" noProof="0" dirty="0" err="1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Acharjee</a:t>
            </a:r>
            <a:r>
              <a:rPr lang="en-US" sz="1620" b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, Michele Pantaleo</a:t>
            </a:r>
            <a:r>
              <a:rPr lang="en-US" sz="1620" b="1" i="1" noProof="0" dirty="0">
                <a:solidFill>
                  <a:srgbClr val="334060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lang="en-US" sz="1520" b="1" noProof="0" dirty="0">
              <a:solidFill>
                <a:schemeClr val="dk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041" y="3889953"/>
            <a:ext cx="2214010" cy="9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 amt="90000"/>
          </a:blip>
          <a:srcRect l="7119" t="10498" r="76216"/>
          <a:stretch/>
        </p:blipFill>
        <p:spPr>
          <a:xfrm>
            <a:off x="0" y="33253"/>
            <a:ext cx="566600" cy="30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 amt="90000"/>
          </a:blip>
          <a:srcRect l="23780" t="8206" r="21826" b="55387"/>
          <a:stretch/>
        </p:blipFill>
        <p:spPr>
          <a:xfrm>
            <a:off x="568383" y="-29707"/>
            <a:ext cx="1849353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 amt="90000"/>
          </a:blip>
          <a:srcRect l="10664" t="44978" r="81031" b="1877"/>
          <a:stretch/>
        </p:blipFill>
        <p:spPr>
          <a:xfrm rot="-5400000">
            <a:off x="3121728" y="-232265"/>
            <a:ext cx="256636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4902397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-5400000">
            <a:off x="6666620" y="-211726"/>
            <a:ext cx="207682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 amt="90000"/>
          </a:blip>
          <a:srcRect l="80466" t="51202" r="1749"/>
          <a:stretch/>
        </p:blipFill>
        <p:spPr>
          <a:xfrm rot="5400000">
            <a:off x="7859969" y="-127840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 amt="90000"/>
          </a:blip>
          <a:srcRect l="10665" t="44751" r="82615" b="1880"/>
          <a:stretch/>
        </p:blipFill>
        <p:spPr>
          <a:xfrm rot="10800000">
            <a:off x="8763341" y="900091"/>
            <a:ext cx="228450" cy="195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 amt="90000"/>
          </a:blip>
          <a:srcRect l="7119" t="22971" r="76216" b="15242"/>
          <a:stretch/>
        </p:blipFill>
        <p:spPr>
          <a:xfrm rot="10800000">
            <a:off x="-85825" y="3030573"/>
            <a:ext cx="623260" cy="21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4">
            <a:alphaModFix amt="90000"/>
          </a:blip>
          <a:srcRect l="10060" t="49175" r="80309" b="33850"/>
          <a:stretch/>
        </p:blipFill>
        <p:spPr>
          <a:xfrm rot="10800000">
            <a:off x="7808525" y="-177161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3883301" y="51055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6">
            <a:alphaModFix/>
          </a:blip>
          <a:srcRect r="51851"/>
          <a:stretch/>
        </p:blipFill>
        <p:spPr>
          <a:xfrm>
            <a:off x="5431601" y="3970428"/>
            <a:ext cx="873861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4">
            <a:alphaModFix amt="90000"/>
          </a:blip>
          <a:srcRect l="10465" t="44750" r="82616" b="24519"/>
          <a:stretch/>
        </p:blipFill>
        <p:spPr>
          <a:xfrm rot="10800000">
            <a:off x="8770585" y="3094398"/>
            <a:ext cx="235225" cy="10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280020">
            <a:off x="8609315" y="2846644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5651280" y="503028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446322" y="51055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16364">
            <a:off x="17842" y="2914517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8627425" y="848446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536960">
            <a:off x="8660314" y="396864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03143">
            <a:off x="2292289" y="487221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06098">
            <a:off x="8648954" y="172836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42062" y="1620905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17254">
            <a:off x="66047" y="3866638"/>
            <a:ext cx="434504" cy="3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9910-564E-F65D-C152-D4D4BFC73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700D933-575C-2B55-2F24-19E75954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87B9CFB-5848-A65D-D3F9-8897451855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51C09A1B-4463-8F84-EA40-144AFD8F85D6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76A65-7D61-F379-4E29-7760EEF3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blipFill>
                <a:blip r:embed="rId4"/>
                <a:stretch>
                  <a:fillRect t="-78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CF9170FB-AA59-3C18-A9B2-1007AE0032E8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109470-39F9-0C2C-FE0A-01E48F5B00CC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EC6BB1-1DAE-AAB8-CD52-D36727CF71C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6E0D21-2741-CFCF-77F9-C6C7CF5911B6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A31387-013A-87A6-C3AB-EF122D81F76C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844549-91ED-0D33-C149-206E8C7ADE73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813D56-9E9C-2B71-FE5C-C5BCCC61CB2F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8B8519-BF03-951E-52ED-C62785E40E11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BE7D2F-4B48-C7A5-280E-C15DFC483D79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C9BEB-7836-9800-F9E9-91EF4EA5ECA5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466EC6-BBD5-3C00-67CF-1A89AAF6CEA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816D9D-D007-7E84-B025-5E6DB5B2AF02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3EACE8-D96C-055E-F38D-99C9C19134A5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F1B0CA-82A3-0BCE-1955-8491B033B3F6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DF2064-0C82-6695-3CF2-3DDD46D3B47E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E64967-EFBD-01CB-07DF-64646D6F0597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44E149F-EB70-086B-7C31-1E44293681ED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538EBD4-0213-C02A-43C4-809BD744A161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916774-3083-D107-2A8F-61F5A4297D0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636F448-9E0A-E207-0414-1E6E9CD02EA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0354285-9CB3-A1BC-C453-5AF1AA6A88E4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A3792D-69E8-E4F0-043E-0FE09F00D8F8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19F21F-92E8-5365-ED15-EADA6ECE4165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29AD2A-DDE6-B9D6-15BF-80F284A563D4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D26633-EE60-0693-459C-03337F1943FF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923F9-EFA5-8FC7-F49C-A139618E983C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8496A7-5A7C-1AED-0CD2-AC3374F225D4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D10B8D-5248-E1B3-082D-C23174F5107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90F2D17-E3B2-16B1-2633-0050E97002C1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314455-D21B-7C28-964B-242C6B4A8C08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AC3599-1CE0-5CC4-5DB4-F106D4B0D4D8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BCCCBDA-2560-D847-D226-F8BC53439779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4D751FD-A8AF-34F3-AECA-E3E9B4A1BA24}"/>
              </a:ext>
            </a:extLst>
          </p:cNvPr>
          <p:cNvSpPr/>
          <p:nvPr/>
        </p:nvSpPr>
        <p:spPr>
          <a:xfrm>
            <a:off x="4308438" y="282177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629CE6C-52B0-CF64-FD79-5D6EBB1E9425}"/>
              </a:ext>
            </a:extLst>
          </p:cNvPr>
          <p:cNvSpPr/>
          <p:nvPr/>
        </p:nvSpPr>
        <p:spPr>
          <a:xfrm>
            <a:off x="4308438" y="320467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BD397A6-07DD-4431-7383-95EA03638277}"/>
              </a:ext>
            </a:extLst>
          </p:cNvPr>
          <p:cNvSpPr/>
          <p:nvPr/>
        </p:nvSpPr>
        <p:spPr>
          <a:xfrm>
            <a:off x="4585671" y="283222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F0342DA-51B7-398A-11F3-C477C15595D7}"/>
              </a:ext>
            </a:extLst>
          </p:cNvPr>
          <p:cNvSpPr/>
          <p:nvPr/>
        </p:nvSpPr>
        <p:spPr>
          <a:xfrm>
            <a:off x="4173891" y="301400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94C784-8E93-C6E1-3CB1-5F4A508A5B8E}"/>
              </a:ext>
            </a:extLst>
          </p:cNvPr>
          <p:cNvSpPr/>
          <p:nvPr/>
        </p:nvSpPr>
        <p:spPr>
          <a:xfrm>
            <a:off x="4716663" y="299950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F54102-0BF5-420B-AB16-53C6EF0BDE87}"/>
              </a:ext>
            </a:extLst>
          </p:cNvPr>
          <p:cNvSpPr/>
          <p:nvPr/>
        </p:nvSpPr>
        <p:spPr>
          <a:xfrm>
            <a:off x="4597869" y="320739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203" name="Slide Number Placeholder 202">
            <a:extLst>
              <a:ext uri="{FF2B5EF4-FFF2-40B4-BE49-F238E27FC236}">
                <a16:creationId xmlns:a16="http://schemas.microsoft.com/office/drawing/2014/main" id="{1D874295-33DD-9D72-E3B7-40A0573F4C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C844B43-F802-3300-0F51-A245F379D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7140976E-97B5-8A93-9D35-AAD1EFB1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85D4FB0-0F46-0A4F-A41C-925B44164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E15364-E4F4-F3D0-38E8-E265E3A810BE}"/>
              </a:ext>
            </a:extLst>
          </p:cNvPr>
          <p:cNvSpPr/>
          <p:nvPr/>
        </p:nvSpPr>
        <p:spPr>
          <a:xfrm>
            <a:off x="4131377" y="2731365"/>
            <a:ext cx="776307" cy="674811"/>
          </a:xfrm>
          <a:prstGeom prst="ellipse">
            <a:avLst/>
          </a:prstGeom>
          <a:noFill/>
          <a:ln w="28575"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2E977B-E667-9539-243A-EC8D72847225}"/>
              </a:ext>
            </a:extLst>
          </p:cNvPr>
          <p:cNvCxnSpPr>
            <a:cxnSpLocks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 w="28575">
            <a:solidFill>
              <a:srgbClr val="424A65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1A8374AC-8A5B-7D24-0F3A-9EE4C4FAB7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2510" b="41845"/>
          <a:stretch/>
        </p:blipFill>
        <p:spPr>
          <a:xfrm>
            <a:off x="3971749" y="3870533"/>
            <a:ext cx="1155450" cy="31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40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95D5-9989-BA46-F31D-87A2E5AE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/>
              <p:nvPr/>
            </p:nvSpPr>
            <p:spPr>
              <a:xfrm>
                <a:off x="4349859" y="3017082"/>
                <a:ext cx="3972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𝒓</m:t>
                          </m:r>
                        </m:e>
                        <m:sub>
                          <m:r>
                            <a:rPr lang="en-US" sz="1600" b="1" i="1" u="none" strike="noStrike" cap="none" noProof="0" smtClean="0">
                              <a:solidFill>
                                <a:srgbClr val="424A65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𝑬𝑿𝑷𝑳</m:t>
                          </m:r>
                        </m:sub>
                      </m:sSub>
                    </m:oMath>
                  </m:oMathPara>
                </a14:m>
                <a:endParaRPr lang="en-US" sz="1600" b="1" i="0" u="none" strike="noStrike" cap="none" noProof="0" dirty="0">
                  <a:solidFill>
                    <a:srgbClr val="424A65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6C16DC-2C18-4823-7EE1-832A513A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859" y="3017082"/>
                <a:ext cx="397258" cy="338554"/>
              </a:xfrm>
              <a:prstGeom prst="rect">
                <a:avLst/>
              </a:prstGeom>
              <a:blipFill>
                <a:blip r:embed="rId3"/>
                <a:stretch>
                  <a:fillRect l="-33846" r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Memory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B8FED8A8-E376-09C6-5FCA-312996BF461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4B9BE64B-E442-4F07-1960-3A0E21C2CBB8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: reducing the density of non-patchable cases 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creates a more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balanced context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for the decoder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improving performance. </a:t>
                </a:r>
                <a:r>
                  <a:rPr lang="en-US" sz="14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(+)EXPL</a:t>
                </a:r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is an algorithm that removes negative samples within an adaptive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𝒓</m:t>
                        </m:r>
                      </m:e>
                      <m:sub>
                        <m:r>
                          <a:rPr lang="en-US" sz="14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𝑬𝑿𝑷𝑳</m:t>
                        </m:r>
                      </m:sub>
                    </m:sSub>
                  </m:oMath>
                </a14:m>
                <a:r>
                  <a:rPr lang="en-US" sz="14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C724D-7677-81CB-C76B-481441BF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769250"/>
              </a:xfrm>
              <a:prstGeom prst="rect">
                <a:avLst/>
              </a:prstGeom>
              <a:blipFill>
                <a:blip r:embed="rId5"/>
                <a:stretch>
                  <a:fillRect t="-78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41EA8575-2DE9-E9E3-CF57-654DEBA7F135}"/>
              </a:ext>
            </a:extLst>
          </p:cNvPr>
          <p:cNvSpPr/>
          <p:nvPr/>
        </p:nvSpPr>
        <p:spPr>
          <a:xfrm>
            <a:off x="3654113" y="2281807"/>
            <a:ext cx="1747398" cy="1562651"/>
          </a:xfrm>
          <a:prstGeom prst="ellipse">
            <a:avLst/>
          </a:prstGeom>
          <a:noFill/>
          <a:ln>
            <a:solidFill>
              <a:srgbClr val="424A65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CB742A-B994-2229-70E2-0637CD8B900A}"/>
              </a:ext>
            </a:extLst>
          </p:cNvPr>
          <p:cNvSpPr/>
          <p:nvPr/>
        </p:nvSpPr>
        <p:spPr>
          <a:xfrm>
            <a:off x="4423727" y="3006979"/>
            <a:ext cx="219741" cy="15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+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3C5BD9-2317-BD8C-DAB3-A296727A78AE}"/>
              </a:ext>
            </a:extLst>
          </p:cNvPr>
          <p:cNvSpPr/>
          <p:nvPr/>
        </p:nvSpPr>
        <p:spPr>
          <a:xfrm>
            <a:off x="4857325" y="3320285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0DF5DC-2488-AFFD-B9A6-606A614309F3}"/>
              </a:ext>
            </a:extLst>
          </p:cNvPr>
          <p:cNvSpPr/>
          <p:nvPr/>
        </p:nvSpPr>
        <p:spPr>
          <a:xfrm>
            <a:off x="4950995" y="31562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E9F0B6-7ED0-1C9D-7430-82857635B058}"/>
              </a:ext>
            </a:extLst>
          </p:cNvPr>
          <p:cNvSpPr/>
          <p:nvPr/>
        </p:nvSpPr>
        <p:spPr>
          <a:xfrm>
            <a:off x="4956688" y="298576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902E8A-F9E1-17A1-3D5A-847FE9DF9788}"/>
              </a:ext>
            </a:extLst>
          </p:cNvPr>
          <p:cNvSpPr/>
          <p:nvPr/>
        </p:nvSpPr>
        <p:spPr>
          <a:xfrm>
            <a:off x="4791315" y="265615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0F79BA-1713-6F27-E35A-5CF8ABE33C8D}"/>
              </a:ext>
            </a:extLst>
          </p:cNvPr>
          <p:cNvSpPr/>
          <p:nvPr/>
        </p:nvSpPr>
        <p:spPr>
          <a:xfrm>
            <a:off x="3951972" y="296356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A5AA22-E343-ADF4-7473-0C966285EF7F}"/>
              </a:ext>
            </a:extLst>
          </p:cNvPr>
          <p:cNvSpPr/>
          <p:nvPr/>
        </p:nvSpPr>
        <p:spPr>
          <a:xfrm>
            <a:off x="4378136" y="2569486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E6CE2-96DA-F913-4D18-C497258FE7B0}"/>
              </a:ext>
            </a:extLst>
          </p:cNvPr>
          <p:cNvSpPr/>
          <p:nvPr/>
        </p:nvSpPr>
        <p:spPr>
          <a:xfrm>
            <a:off x="4013693" y="2777601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B8E1C1-CCD6-D792-682D-FB7EDEA98DFD}"/>
              </a:ext>
            </a:extLst>
          </p:cNvPr>
          <p:cNvSpPr/>
          <p:nvPr/>
        </p:nvSpPr>
        <p:spPr>
          <a:xfrm>
            <a:off x="3966992" y="3144213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6D7D961-A3AE-A5EB-CE75-FF734AAEAB71}"/>
              </a:ext>
            </a:extLst>
          </p:cNvPr>
          <p:cNvSpPr/>
          <p:nvPr/>
        </p:nvSpPr>
        <p:spPr>
          <a:xfrm>
            <a:off x="4052748" y="332456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7C6296-E382-727A-7F09-D17CB4578FEA}"/>
              </a:ext>
            </a:extLst>
          </p:cNvPr>
          <p:cNvSpPr/>
          <p:nvPr/>
        </p:nvSpPr>
        <p:spPr>
          <a:xfrm>
            <a:off x="4239760" y="342789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72449A-3E13-87D9-E7A1-D646FA4B0876}"/>
              </a:ext>
            </a:extLst>
          </p:cNvPr>
          <p:cNvSpPr/>
          <p:nvPr/>
        </p:nvSpPr>
        <p:spPr>
          <a:xfrm>
            <a:off x="4467123" y="3454918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211755-6025-FDB3-CB35-8CA187325E85}"/>
              </a:ext>
            </a:extLst>
          </p:cNvPr>
          <p:cNvSpPr/>
          <p:nvPr/>
        </p:nvSpPr>
        <p:spPr>
          <a:xfrm>
            <a:off x="4686383" y="3415267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B193D7-FBF7-DFF4-C27B-EE037F1D174D}"/>
              </a:ext>
            </a:extLst>
          </p:cNvPr>
          <p:cNvSpPr/>
          <p:nvPr/>
        </p:nvSpPr>
        <p:spPr>
          <a:xfrm>
            <a:off x="4597577" y="2568284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F36FC09-EA37-196C-472A-1C38BACCF6E0}"/>
              </a:ext>
            </a:extLst>
          </p:cNvPr>
          <p:cNvSpPr/>
          <p:nvPr/>
        </p:nvSpPr>
        <p:spPr>
          <a:xfrm>
            <a:off x="4907684" y="2815272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163D74-4908-7627-F165-227954212044}"/>
              </a:ext>
            </a:extLst>
          </p:cNvPr>
          <p:cNvSpPr/>
          <p:nvPr/>
        </p:nvSpPr>
        <p:spPr>
          <a:xfrm>
            <a:off x="4162029" y="2634169"/>
            <a:ext cx="155462" cy="11288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C1CC0D-755F-19B8-1A86-B23C3BA80ECD}"/>
              </a:ext>
            </a:extLst>
          </p:cNvPr>
          <p:cNvSpPr/>
          <p:nvPr/>
        </p:nvSpPr>
        <p:spPr>
          <a:xfrm>
            <a:off x="4208210" y="243706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8E4769-089B-356D-8716-C3D83ED2F523}"/>
              </a:ext>
            </a:extLst>
          </p:cNvPr>
          <p:cNvSpPr/>
          <p:nvPr/>
        </p:nvSpPr>
        <p:spPr>
          <a:xfrm>
            <a:off x="3943203" y="259678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76ED2E-5E09-ADBE-7E43-AAB7BD65E0D6}"/>
              </a:ext>
            </a:extLst>
          </p:cNvPr>
          <p:cNvSpPr/>
          <p:nvPr/>
        </p:nvSpPr>
        <p:spPr>
          <a:xfrm>
            <a:off x="3807035" y="2833083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32BD63D-12A5-30C9-86D6-C8077E2BAD1F}"/>
              </a:ext>
            </a:extLst>
          </p:cNvPr>
          <p:cNvSpPr/>
          <p:nvPr/>
        </p:nvSpPr>
        <p:spPr>
          <a:xfrm>
            <a:off x="3784747" y="306877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3E40CC-D004-960D-7F11-58602F7496F6}"/>
              </a:ext>
            </a:extLst>
          </p:cNvPr>
          <p:cNvSpPr/>
          <p:nvPr/>
        </p:nvSpPr>
        <p:spPr>
          <a:xfrm>
            <a:off x="3862433" y="3288318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D1FF81-D5D1-A186-B632-CC992A8CF1C9}"/>
              </a:ext>
            </a:extLst>
          </p:cNvPr>
          <p:cNvSpPr/>
          <p:nvPr/>
        </p:nvSpPr>
        <p:spPr>
          <a:xfrm>
            <a:off x="4041161" y="34786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34DDD2-7DD3-40BF-1114-6CAB75E6088C}"/>
              </a:ext>
            </a:extLst>
          </p:cNvPr>
          <p:cNvSpPr/>
          <p:nvPr/>
        </p:nvSpPr>
        <p:spPr>
          <a:xfrm>
            <a:off x="4321074" y="3582256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6774B7-D9A3-03EF-D5C2-BD65DA07276A}"/>
              </a:ext>
            </a:extLst>
          </p:cNvPr>
          <p:cNvSpPr/>
          <p:nvPr/>
        </p:nvSpPr>
        <p:spPr>
          <a:xfrm>
            <a:off x="4622396" y="3591272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A83B68-305B-5DBA-0FDE-E00EF3DCEA6E}"/>
              </a:ext>
            </a:extLst>
          </p:cNvPr>
          <p:cNvSpPr/>
          <p:nvPr/>
        </p:nvSpPr>
        <p:spPr>
          <a:xfrm>
            <a:off x="4885514" y="348173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4A62C37-354B-A1E8-8924-8815EFC0A9A0}"/>
              </a:ext>
            </a:extLst>
          </p:cNvPr>
          <p:cNvSpPr/>
          <p:nvPr/>
        </p:nvSpPr>
        <p:spPr>
          <a:xfrm>
            <a:off x="5051704" y="3305285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288438D-4751-69F7-40BD-B614ED13AE1E}"/>
              </a:ext>
            </a:extLst>
          </p:cNvPr>
          <p:cNvSpPr/>
          <p:nvPr/>
        </p:nvSpPr>
        <p:spPr>
          <a:xfrm>
            <a:off x="5142525" y="3070299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54D044-FD60-4217-1AE1-70FA103C2CF4}"/>
              </a:ext>
            </a:extLst>
          </p:cNvPr>
          <p:cNvSpPr/>
          <p:nvPr/>
        </p:nvSpPr>
        <p:spPr>
          <a:xfrm>
            <a:off x="5117520" y="283913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5BC2029-0706-C9C2-4B20-837D8AC51F0D}"/>
              </a:ext>
            </a:extLst>
          </p:cNvPr>
          <p:cNvSpPr/>
          <p:nvPr/>
        </p:nvSpPr>
        <p:spPr>
          <a:xfrm>
            <a:off x="5004060" y="2646177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03204F-CD39-5EFA-693D-EE886D4F05A9}"/>
              </a:ext>
            </a:extLst>
          </p:cNvPr>
          <p:cNvSpPr/>
          <p:nvPr/>
        </p:nvSpPr>
        <p:spPr>
          <a:xfrm>
            <a:off x="4792768" y="246932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C498DA8-E38D-71BB-4807-60F4EDA3F41D}"/>
              </a:ext>
            </a:extLst>
          </p:cNvPr>
          <p:cNvSpPr/>
          <p:nvPr/>
        </p:nvSpPr>
        <p:spPr>
          <a:xfrm>
            <a:off x="4494097" y="2386011"/>
            <a:ext cx="155462" cy="1241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-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4560ED52-C591-1E9F-3D2F-452E6C01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991"/>
          <a:stretch/>
        </p:blipFill>
        <p:spPr>
          <a:xfrm>
            <a:off x="5927629" y="3207641"/>
            <a:ext cx="2933234" cy="647899"/>
          </a:xfrm>
          <a:prstGeom prst="rect">
            <a:avLst/>
          </a:prstGeom>
        </p:spPr>
      </p:pic>
      <p:pic>
        <p:nvPicPr>
          <p:cNvPr id="156" name="Google Shape;117;p2" descr="Shadow PNGs for Free Download">
            <a:extLst>
              <a:ext uri="{FF2B5EF4-FFF2-40B4-BE49-F238E27FC236}">
                <a16:creationId xmlns:a16="http://schemas.microsoft.com/office/drawing/2014/main" id="{E3B4F694-468C-C78E-A5D1-66BC79FA269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2510" b="41845"/>
          <a:stretch/>
        </p:blipFill>
        <p:spPr>
          <a:xfrm>
            <a:off x="3971749" y="387053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1F9CF6D-6918-43C3-3283-F1BAAF8930FC}"/>
              </a:ext>
            </a:extLst>
          </p:cNvPr>
          <p:cNvSpPr txBox="1"/>
          <p:nvPr/>
        </p:nvSpPr>
        <p:spPr>
          <a:xfrm>
            <a:off x="3451451" y="4211605"/>
            <a:ext cx="2216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Overcrowded positive point [(+)EXPL]</a:t>
            </a:r>
          </a:p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93085C-3158-398C-0165-3CE1FB71F9CA}"/>
              </a:ext>
            </a:extLst>
          </p:cNvPr>
          <p:cNvSpPr txBox="1"/>
          <p:nvPr/>
        </p:nvSpPr>
        <p:spPr>
          <a:xfrm>
            <a:off x="6343976" y="4226885"/>
            <a:ext cx="2100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Explosion range definition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17;p2" descr="Shadow PNGs for Free Download">
            <a:extLst>
              <a:ext uri="{FF2B5EF4-FFF2-40B4-BE49-F238E27FC236}">
                <a16:creationId xmlns:a16="http://schemas.microsoft.com/office/drawing/2014/main" id="{11F1D26C-0E1B-EC3F-72A2-D301285BA22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2510" b="41845"/>
          <a:stretch/>
        </p:blipFill>
        <p:spPr>
          <a:xfrm>
            <a:off x="6816521" y="3878926"/>
            <a:ext cx="1155450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EDDF22CC-A739-E05D-471B-8F96A5C54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629" y="2451401"/>
            <a:ext cx="2950174" cy="67079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0CDCF7E-50A0-B1C7-2A92-C54ADFA79BDD}"/>
              </a:ext>
            </a:extLst>
          </p:cNvPr>
          <p:cNvGrpSpPr/>
          <p:nvPr/>
        </p:nvGrpSpPr>
        <p:grpSpPr>
          <a:xfrm>
            <a:off x="699483" y="2281095"/>
            <a:ext cx="2100541" cy="2469010"/>
            <a:chOff x="699483" y="2281095"/>
            <a:chExt cx="2100541" cy="246901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796412C-E309-61C1-2D3D-DFDFDD47EA89}"/>
                </a:ext>
              </a:extLst>
            </p:cNvPr>
            <p:cNvSpPr/>
            <p:nvPr/>
          </p:nvSpPr>
          <p:spPr>
            <a:xfrm>
              <a:off x="869569" y="2281095"/>
              <a:ext cx="1768602" cy="1578315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B306545-4B05-CAE1-E4D3-A30B493ED73F}"/>
                </a:ext>
              </a:extLst>
            </p:cNvPr>
            <p:cNvSpPr txBox="1"/>
            <p:nvPr/>
          </p:nvSpPr>
          <p:spPr>
            <a:xfrm>
              <a:off x="699483" y="4226885"/>
              <a:ext cx="2100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Overcrowded positive point [ALL]</a:t>
              </a:r>
            </a:p>
          </p:txBody>
        </p:sp>
        <p:pic>
          <p:nvPicPr>
            <p:cNvPr id="164" name="Google Shape;117;p2" descr="Shadow PNGs for Free Download">
              <a:extLst>
                <a:ext uri="{FF2B5EF4-FFF2-40B4-BE49-F238E27FC236}">
                  <a16:creationId xmlns:a16="http://schemas.microsoft.com/office/drawing/2014/main" id="{35E5EDDC-49B0-82DB-CF7A-C59680EA66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42510" b="41845"/>
            <a:stretch/>
          </p:blipFill>
          <p:spPr>
            <a:xfrm>
              <a:off x="1183800" y="387053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AECC041-029A-63DD-3058-5F904E3300A2}"/>
                </a:ext>
              </a:extLst>
            </p:cNvPr>
            <p:cNvSpPr/>
            <p:nvPr/>
          </p:nvSpPr>
          <p:spPr>
            <a:xfrm>
              <a:off x="1528877" y="281905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1842761-B779-5454-4A21-32918D7DF5AD}"/>
                </a:ext>
              </a:extLst>
            </p:cNvPr>
            <p:cNvSpPr/>
            <p:nvPr/>
          </p:nvSpPr>
          <p:spPr>
            <a:xfrm>
              <a:off x="1349889" y="2741103"/>
              <a:ext cx="776307" cy="674811"/>
            </a:xfrm>
            <a:prstGeom prst="ellipse">
              <a:avLst/>
            </a:prstGeom>
            <a:noFill/>
            <a:ln>
              <a:solidFill>
                <a:srgbClr val="424A65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3BBCA97-1C49-DE21-BDE2-493F56554A94}"/>
                </a:ext>
              </a:extLst>
            </p:cNvPr>
            <p:cNvSpPr/>
            <p:nvPr/>
          </p:nvSpPr>
          <p:spPr>
            <a:xfrm>
              <a:off x="1641851" y="2996788"/>
              <a:ext cx="219741" cy="15665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+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6912AF3-9A95-01D5-0C5B-E3D60D949FEE}"/>
                </a:ext>
              </a:extLst>
            </p:cNvPr>
            <p:cNvSpPr/>
            <p:nvPr/>
          </p:nvSpPr>
          <p:spPr>
            <a:xfrm>
              <a:off x="1528877" y="3201956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B5B6755-39EF-3DAB-4ED9-52D287A6FC8F}"/>
                </a:ext>
              </a:extLst>
            </p:cNvPr>
            <p:cNvSpPr/>
            <p:nvPr/>
          </p:nvSpPr>
          <p:spPr>
            <a:xfrm>
              <a:off x="1806110" y="282950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624A443-75A9-FA7C-FA36-CD7219D49380}"/>
                </a:ext>
              </a:extLst>
            </p:cNvPr>
            <p:cNvSpPr/>
            <p:nvPr/>
          </p:nvSpPr>
          <p:spPr>
            <a:xfrm>
              <a:off x="1394330" y="301128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DC3475-7C2F-2545-2D70-57F8DF893102}"/>
                </a:ext>
              </a:extLst>
            </p:cNvPr>
            <p:cNvSpPr/>
            <p:nvPr/>
          </p:nvSpPr>
          <p:spPr>
            <a:xfrm>
              <a:off x="1937102" y="29967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939E794-D86F-E851-7509-13FE6B04FAAE}"/>
                </a:ext>
              </a:extLst>
            </p:cNvPr>
            <p:cNvSpPr/>
            <p:nvPr/>
          </p:nvSpPr>
          <p:spPr>
            <a:xfrm>
              <a:off x="1818308" y="320467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30E15E9-A963-44E1-11FA-3F6E3119368C}"/>
                </a:ext>
              </a:extLst>
            </p:cNvPr>
            <p:cNvSpPr/>
            <p:nvPr/>
          </p:nvSpPr>
          <p:spPr>
            <a:xfrm>
              <a:off x="2068711" y="3329301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A4AC77-B11B-0980-76EF-78DB9D36ED5B}"/>
                </a:ext>
              </a:extLst>
            </p:cNvPr>
            <p:cNvSpPr/>
            <p:nvPr/>
          </p:nvSpPr>
          <p:spPr>
            <a:xfrm>
              <a:off x="2162381" y="31652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C3A28E9-7FAE-AC88-54BD-B1ED55C9B4C3}"/>
                </a:ext>
              </a:extLst>
            </p:cNvPr>
            <p:cNvSpPr/>
            <p:nvPr/>
          </p:nvSpPr>
          <p:spPr>
            <a:xfrm>
              <a:off x="2168074" y="299477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7CEBC86-C4D0-36C2-66F7-E88F6FEC6EE8}"/>
                </a:ext>
              </a:extLst>
            </p:cNvPr>
            <p:cNvSpPr/>
            <p:nvPr/>
          </p:nvSpPr>
          <p:spPr>
            <a:xfrm>
              <a:off x="2002701" y="266517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333A280-42D8-4A79-C156-F090C104A643}"/>
                </a:ext>
              </a:extLst>
            </p:cNvPr>
            <p:cNvSpPr/>
            <p:nvPr/>
          </p:nvSpPr>
          <p:spPr>
            <a:xfrm>
              <a:off x="1163358" y="297258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1696FF6-194B-2E26-168E-B1E552BC6795}"/>
                </a:ext>
              </a:extLst>
            </p:cNvPr>
            <p:cNvSpPr/>
            <p:nvPr/>
          </p:nvSpPr>
          <p:spPr>
            <a:xfrm>
              <a:off x="1589522" y="2578502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242F90B-BFFA-120F-8A9A-B7A4CD8EDC17}"/>
                </a:ext>
              </a:extLst>
            </p:cNvPr>
            <p:cNvSpPr/>
            <p:nvPr/>
          </p:nvSpPr>
          <p:spPr>
            <a:xfrm>
              <a:off x="1225079" y="2786617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6AE9CAC-0429-E0F8-F6EE-3BDFFB7DD8AE}"/>
                </a:ext>
              </a:extLst>
            </p:cNvPr>
            <p:cNvSpPr/>
            <p:nvPr/>
          </p:nvSpPr>
          <p:spPr>
            <a:xfrm>
              <a:off x="1178378" y="3153229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D025411-C1A7-3B3F-8C74-A6F21FB83DA0}"/>
                </a:ext>
              </a:extLst>
            </p:cNvPr>
            <p:cNvSpPr/>
            <p:nvPr/>
          </p:nvSpPr>
          <p:spPr>
            <a:xfrm>
              <a:off x="1264134" y="333358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001CB4D-DAF4-FA40-F058-B4BA737D90C1}"/>
                </a:ext>
              </a:extLst>
            </p:cNvPr>
            <p:cNvSpPr/>
            <p:nvPr/>
          </p:nvSpPr>
          <p:spPr>
            <a:xfrm>
              <a:off x="1451146" y="343691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BA780A4-1A5A-7E0E-CE9C-5CA0BCB83CA9}"/>
                </a:ext>
              </a:extLst>
            </p:cNvPr>
            <p:cNvSpPr/>
            <p:nvPr/>
          </p:nvSpPr>
          <p:spPr>
            <a:xfrm>
              <a:off x="1678509" y="3463934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4DD396-5F93-D19C-F93F-0D2BC1B3F490}"/>
                </a:ext>
              </a:extLst>
            </p:cNvPr>
            <p:cNvSpPr/>
            <p:nvPr/>
          </p:nvSpPr>
          <p:spPr>
            <a:xfrm>
              <a:off x="1897769" y="3424283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73A2558-C514-E8C7-7EB5-135E2CA10916}"/>
                </a:ext>
              </a:extLst>
            </p:cNvPr>
            <p:cNvSpPr/>
            <p:nvPr/>
          </p:nvSpPr>
          <p:spPr>
            <a:xfrm>
              <a:off x="1808963" y="2577300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FDC2FB6-848F-4B4B-6397-588EECC98248}"/>
                </a:ext>
              </a:extLst>
            </p:cNvPr>
            <p:cNvSpPr/>
            <p:nvPr/>
          </p:nvSpPr>
          <p:spPr>
            <a:xfrm>
              <a:off x="2119070" y="2824288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695D417-DDFB-64D6-49ED-A29BCF8780C8}"/>
                </a:ext>
              </a:extLst>
            </p:cNvPr>
            <p:cNvSpPr/>
            <p:nvPr/>
          </p:nvSpPr>
          <p:spPr>
            <a:xfrm>
              <a:off x="1373415" y="2643185"/>
              <a:ext cx="155462" cy="1128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1B2C591-9ECD-7123-C113-CE0371F88B72}"/>
                </a:ext>
              </a:extLst>
            </p:cNvPr>
            <p:cNvSpPr/>
            <p:nvPr/>
          </p:nvSpPr>
          <p:spPr>
            <a:xfrm>
              <a:off x="1419596" y="244608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D3AA052-DC69-02AF-0877-2E4B939175BB}"/>
                </a:ext>
              </a:extLst>
            </p:cNvPr>
            <p:cNvSpPr/>
            <p:nvPr/>
          </p:nvSpPr>
          <p:spPr>
            <a:xfrm>
              <a:off x="1154589" y="260580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D6F28D0-71FE-10B1-AD69-039145E8BD4E}"/>
                </a:ext>
              </a:extLst>
            </p:cNvPr>
            <p:cNvSpPr/>
            <p:nvPr/>
          </p:nvSpPr>
          <p:spPr>
            <a:xfrm>
              <a:off x="1018421" y="2842099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A739E06-69CD-E240-1F50-37A9CF9BC62A}"/>
                </a:ext>
              </a:extLst>
            </p:cNvPr>
            <p:cNvSpPr/>
            <p:nvPr/>
          </p:nvSpPr>
          <p:spPr>
            <a:xfrm>
              <a:off x="996133" y="307778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893C955-B054-CCAA-1943-50BF11A7FC80}"/>
                </a:ext>
              </a:extLst>
            </p:cNvPr>
            <p:cNvSpPr/>
            <p:nvPr/>
          </p:nvSpPr>
          <p:spPr>
            <a:xfrm>
              <a:off x="1073819" y="3297334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484D655-7AB4-BC2A-D341-D6BDB0C9F774}"/>
                </a:ext>
              </a:extLst>
            </p:cNvPr>
            <p:cNvSpPr/>
            <p:nvPr/>
          </p:nvSpPr>
          <p:spPr>
            <a:xfrm>
              <a:off x="1252547" y="34876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8E4D583-5315-61CA-594E-F68C03A5F5AC}"/>
                </a:ext>
              </a:extLst>
            </p:cNvPr>
            <p:cNvSpPr/>
            <p:nvPr/>
          </p:nvSpPr>
          <p:spPr>
            <a:xfrm>
              <a:off x="1532460" y="3591272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33641CD-523C-5434-8981-E1547B9D47F3}"/>
                </a:ext>
              </a:extLst>
            </p:cNvPr>
            <p:cNvSpPr/>
            <p:nvPr/>
          </p:nvSpPr>
          <p:spPr>
            <a:xfrm>
              <a:off x="1833782" y="3600288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2AC5765-5FC4-614F-9A38-E6BD118CCDA2}"/>
                </a:ext>
              </a:extLst>
            </p:cNvPr>
            <p:cNvSpPr/>
            <p:nvPr/>
          </p:nvSpPr>
          <p:spPr>
            <a:xfrm>
              <a:off x="2096900" y="349075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0C61-8D80-221D-4BE1-ED439282DA6F}"/>
                </a:ext>
              </a:extLst>
            </p:cNvPr>
            <p:cNvSpPr/>
            <p:nvPr/>
          </p:nvSpPr>
          <p:spPr>
            <a:xfrm>
              <a:off x="2263090" y="3314301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58BBBB4-9E68-E24B-4B93-9068748D7426}"/>
                </a:ext>
              </a:extLst>
            </p:cNvPr>
            <p:cNvSpPr/>
            <p:nvPr/>
          </p:nvSpPr>
          <p:spPr>
            <a:xfrm>
              <a:off x="2353911" y="3079315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1809C03-6F84-DC19-6440-4D186DD6F21F}"/>
                </a:ext>
              </a:extLst>
            </p:cNvPr>
            <p:cNvSpPr/>
            <p:nvPr/>
          </p:nvSpPr>
          <p:spPr>
            <a:xfrm>
              <a:off x="2328906" y="284814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1731A81-A27D-BB19-7E63-342A598AE7CF}"/>
                </a:ext>
              </a:extLst>
            </p:cNvPr>
            <p:cNvSpPr/>
            <p:nvPr/>
          </p:nvSpPr>
          <p:spPr>
            <a:xfrm>
              <a:off x="2215446" y="2655193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95CE979-961B-1BDB-5186-759A17F1DB70}"/>
                </a:ext>
              </a:extLst>
            </p:cNvPr>
            <p:cNvSpPr/>
            <p:nvPr/>
          </p:nvSpPr>
          <p:spPr>
            <a:xfrm>
              <a:off x="2004154" y="247833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B7F4918-4508-1FAE-F655-0B90704F48D6}"/>
                </a:ext>
              </a:extLst>
            </p:cNvPr>
            <p:cNvSpPr/>
            <p:nvPr/>
          </p:nvSpPr>
          <p:spPr>
            <a:xfrm>
              <a:off x="1705483" y="2395027"/>
              <a:ext cx="155462" cy="1241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-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2E7F1-D0E6-BE31-654A-3138F5AF910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87DEE-53B3-DFF5-47F3-848E9C26EC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40A9D-8025-C1CB-20EF-E303BCA52A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CD14F-0786-3450-A2EA-D43B7791B14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83" t="71501" r="91000" b="17462"/>
          <a:stretch/>
        </p:blipFill>
        <p:spPr>
          <a:xfrm>
            <a:off x="2282187" y="4995831"/>
            <a:ext cx="1556387" cy="11049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BD0A2A8-BC28-30C7-6B87-C1A4012E1FD8}"/>
              </a:ext>
            </a:extLst>
          </p:cNvPr>
          <p:cNvSpPr/>
          <p:nvPr/>
        </p:nvSpPr>
        <p:spPr>
          <a:xfrm>
            <a:off x="4131377" y="2731365"/>
            <a:ext cx="776307" cy="674811"/>
          </a:xfrm>
          <a:prstGeom prst="ellipse">
            <a:avLst/>
          </a:prstGeom>
          <a:noFill/>
          <a:ln w="28575">
            <a:solidFill>
              <a:srgbClr val="424A6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2FCC5C-1424-9DF8-2EC9-F516CE77B4BA}"/>
              </a:ext>
            </a:extLst>
          </p:cNvPr>
          <p:cNvCxnSpPr>
            <a:cxnSpLocks/>
          </p:cNvCxnSpPr>
          <p:nvPr/>
        </p:nvCxnSpPr>
        <p:spPr>
          <a:xfrm flipV="1">
            <a:off x="4533598" y="2730985"/>
            <a:ext cx="0" cy="275994"/>
          </a:xfrm>
          <a:prstGeom prst="line">
            <a:avLst/>
          </a:prstGeom>
          <a:ln w="28575">
            <a:solidFill>
              <a:srgbClr val="424A65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3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958694-6F6D-7258-AE72-7D71D3D1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7197D036-C6A9-5753-534E-151B04E53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E61C7E1B-7F15-D703-8352-309F40972703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103CF-184A-3431-83E3-F6582C186119}"/>
              </a:ext>
            </a:extLst>
          </p:cNvPr>
          <p:cNvSpPr txBox="1"/>
          <p:nvPr/>
        </p:nvSpPr>
        <p:spPr>
          <a:xfrm>
            <a:off x="311700" y="1045338"/>
            <a:ext cx="8520600" cy="57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4E2F38CE-D410-CD6A-CECD-A1E80DBE63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AC4E09B-AFC2-91C8-72AE-B896B83F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8E6F3EB-A2F5-E239-EE4C-8CF3729B2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DE245F6-8F0B-759A-C526-67BED95B21F4}"/>
              </a:ext>
            </a:extLst>
          </p:cNvPr>
          <p:cNvCxnSpPr>
            <a:cxnSpLocks/>
            <a:stCxn id="26" idx="3"/>
            <a:endCxn id="28" idx="3"/>
          </p:cNvCxnSpPr>
          <p:nvPr/>
        </p:nvCxnSpPr>
        <p:spPr>
          <a:xfrm>
            <a:off x="5518835" y="2987327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88EEB6-70DE-4FFE-ADBE-70E17FEF05A4}"/>
              </a:ext>
            </a:extLst>
          </p:cNvPr>
          <p:cNvSpPr txBox="1"/>
          <p:nvPr/>
        </p:nvSpPr>
        <p:spPr>
          <a:xfrm>
            <a:off x="2804101" y="2514961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75AD2-08CD-2DAF-6436-0BBC1CBE9C51}"/>
              </a:ext>
            </a:extLst>
          </p:cNvPr>
          <p:cNvSpPr txBox="1"/>
          <p:nvPr/>
        </p:nvSpPr>
        <p:spPr>
          <a:xfrm>
            <a:off x="2791402" y="315737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F3F1E6C-BF46-D53A-749A-7751348085A2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 flipH="1" flipV="1">
            <a:off x="5518834" y="2407958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6D04732-C773-4CE4-2D87-E81A20912D37}"/>
              </a:ext>
            </a:extLst>
          </p:cNvPr>
          <p:cNvCxnSpPr>
            <a:cxnSpLocks/>
            <a:stCxn id="26" idx="1"/>
            <a:endCxn id="27" idx="1"/>
          </p:cNvCxnSpPr>
          <p:nvPr/>
        </p:nvCxnSpPr>
        <p:spPr>
          <a:xfrm rot="10800000">
            <a:off x="3438598" y="2407959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1503E22-6A6F-84BD-14B0-0314CA8DAE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38598" y="3016102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3CE7C4-E9D4-0B7C-7627-5E84E5295A8E}"/>
              </a:ext>
            </a:extLst>
          </p:cNvPr>
          <p:cNvSpPr txBox="1"/>
          <p:nvPr/>
        </p:nvSpPr>
        <p:spPr>
          <a:xfrm>
            <a:off x="5653181" y="3176889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48543-3C2C-8483-26F3-2A3A798A7FC2}"/>
              </a:ext>
            </a:extLst>
          </p:cNvPr>
          <p:cNvSpPr txBox="1"/>
          <p:nvPr/>
        </p:nvSpPr>
        <p:spPr>
          <a:xfrm>
            <a:off x="5653180" y="252570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9E0D0-8065-D6D3-8EEE-BBA1A70E425A}"/>
              </a:ext>
            </a:extLst>
          </p:cNvPr>
          <p:cNvSpPr txBox="1"/>
          <p:nvPr/>
        </p:nvSpPr>
        <p:spPr>
          <a:xfrm>
            <a:off x="3438598" y="27332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i="1" u="sng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A99C2-E644-4780-84D4-B3D1C24EAD8D}"/>
              </a:ext>
            </a:extLst>
          </p:cNvPr>
          <p:cNvSpPr txBox="1"/>
          <p:nvPr/>
        </p:nvSpPr>
        <p:spPr>
          <a:xfrm>
            <a:off x="3438598" y="2153914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i="1" u="sng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9EA332-A380-5032-1E47-3B40E6A63892}"/>
              </a:ext>
            </a:extLst>
          </p:cNvPr>
          <p:cNvSpPr txBox="1"/>
          <p:nvPr/>
        </p:nvSpPr>
        <p:spPr>
          <a:xfrm>
            <a:off x="3438600" y="3311871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33320-F048-C176-79EA-8A26F8850616}"/>
              </a:ext>
            </a:extLst>
          </p:cNvPr>
          <p:cNvSpPr txBox="1"/>
          <p:nvPr/>
        </p:nvSpPr>
        <p:spPr>
          <a:xfrm>
            <a:off x="5176932" y="2871162"/>
            <a:ext cx="4762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80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440102-F69A-BD26-1B2E-BD8D1B153BEB}"/>
              </a:ext>
            </a:extLst>
          </p:cNvPr>
          <p:cNvGrpSpPr/>
          <p:nvPr/>
        </p:nvGrpSpPr>
        <p:grpSpPr>
          <a:xfrm>
            <a:off x="2914626" y="4057699"/>
            <a:ext cx="3374838" cy="824314"/>
            <a:chOff x="2840805" y="3943446"/>
            <a:chExt cx="3374838" cy="8243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E31B03-A49C-9B3E-52EA-60A3B39DCA37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vs Semantic Similarity STS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([!]Similar)</a:t>
              </a:r>
              <a:endPara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2" name="Google Shape;117;p2" descr="Shadow PNGs for Free Download">
              <a:extLst>
                <a:ext uri="{FF2B5EF4-FFF2-40B4-BE49-F238E27FC236}">
                  <a16:creationId xmlns:a16="http://schemas.microsoft.com/office/drawing/2014/main" id="{4D0F1049-8233-5189-9C5C-80F3AADE6B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2C44C0A-16A2-4CDC-507C-3912418149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6145E6-1A00-EB41-7601-4783F109B980}"/>
              </a:ext>
            </a:extLst>
          </p:cNvPr>
          <p:cNvSpPr txBox="1"/>
          <p:nvPr/>
        </p:nvSpPr>
        <p:spPr>
          <a:xfrm>
            <a:off x="5129896" y="347281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A7FFEA-9F77-BD7F-E7FA-12F5BB8F248A}"/>
              </a:ext>
            </a:extLst>
          </p:cNvPr>
          <p:cNvSpPr txBox="1"/>
          <p:nvPr/>
        </p:nvSpPr>
        <p:spPr>
          <a:xfrm>
            <a:off x="5160376" y="233232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1177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7E53CE-9222-AFAE-DA40-FB09931D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white grid with a number of dots&#10;&#10;AI-generated content may be incorrect.">
            <a:extLst>
              <a:ext uri="{FF2B5EF4-FFF2-40B4-BE49-F238E27FC236}">
                <a16:creationId xmlns:a16="http://schemas.microsoft.com/office/drawing/2014/main" id="{00376864-0435-CB71-0B53-06586A2A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00" b="13674"/>
          <a:stretch/>
        </p:blipFill>
        <p:spPr>
          <a:xfrm>
            <a:off x="3303859" y="1867317"/>
            <a:ext cx="5654936" cy="1999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encoder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𝒆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4E812A3C-3EB3-E363-197A-519977045A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7550A0EC-09A1-BD2F-169A-71ADD145C5F2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7B2DE-412E-B72B-19EE-3BCE5958A337}"/>
              </a:ext>
            </a:extLst>
          </p:cNvPr>
          <p:cNvSpPr txBox="1"/>
          <p:nvPr/>
        </p:nvSpPr>
        <p:spPr>
          <a:xfrm>
            <a:off x="311700" y="1045338"/>
            <a:ext cx="8520600" cy="81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Adjectives and negations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significantly influence reparability: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SNLI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models are trained to </a:t>
            </a:r>
            <a:r>
              <a:rPr lang="en-US" sz="15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detect logical relationships</a:t>
            </a:r>
            <a:r>
              <a:rPr lang="en-US" sz="15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between sentences. We expect </a:t>
            </a:r>
            <a:r>
              <a:rPr lang="en-US" sz="15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SBERT-NLI </a:t>
            </a:r>
            <a:r>
              <a:rPr lang="en-US" sz="15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outstanding state-of-the-arts STS models.</a:t>
            </a:r>
            <a:endParaRPr lang="en-US" sz="15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E90AC-DB7A-20F5-EB3F-C6F4FE22D576}"/>
              </a:ext>
            </a:extLst>
          </p:cNvPr>
          <p:cNvSpPr txBox="1"/>
          <p:nvPr/>
        </p:nvSpPr>
        <p:spPr>
          <a:xfrm>
            <a:off x="3412488" y="4366021"/>
            <a:ext cx="542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 t-SNE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visualization of embedding spaces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SBERT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accumulates 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patchable points closely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A9FC68-76CA-1AEB-93D1-09B09C543783}"/>
              </a:ext>
            </a:extLst>
          </p:cNvPr>
          <p:cNvGrpSpPr/>
          <p:nvPr/>
        </p:nvGrpSpPr>
        <p:grpSpPr>
          <a:xfrm>
            <a:off x="4799619" y="3942935"/>
            <a:ext cx="4151313" cy="192515"/>
            <a:chOff x="2017776" y="4450102"/>
            <a:chExt cx="5425930" cy="193960"/>
          </a:xfrm>
        </p:grpSpPr>
        <p:pic>
          <p:nvPicPr>
            <p:cNvPr id="22" name="Picture 21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3D50D074-AB26-A090-0DC3-EE120540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331" t="92413" r="69584" b="2181"/>
            <a:stretch/>
          </p:blipFill>
          <p:spPr>
            <a:xfrm>
              <a:off x="3547872" y="4450102"/>
              <a:ext cx="1903492" cy="174756"/>
            </a:xfrm>
            <a:prstGeom prst="rect">
              <a:avLst/>
            </a:prstGeom>
          </p:spPr>
        </p:pic>
        <p:pic>
          <p:nvPicPr>
            <p:cNvPr id="23" name="Picture 22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4D94D826-D60C-8489-CCA2-3D5D496D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094" t="92279" r="40166" b="2377"/>
            <a:stretch/>
          </p:blipFill>
          <p:spPr>
            <a:xfrm>
              <a:off x="5636729" y="4452083"/>
              <a:ext cx="1806977" cy="191979"/>
            </a:xfrm>
            <a:prstGeom prst="rect">
              <a:avLst/>
            </a:prstGeom>
          </p:spPr>
        </p:pic>
        <p:pic>
          <p:nvPicPr>
            <p:cNvPr id="18" name="Picture 17" descr="A white grid with a number of dots&#10;&#10;AI-generated content may be incorrect.">
              <a:extLst>
                <a:ext uri="{FF2B5EF4-FFF2-40B4-BE49-F238E27FC236}">
                  <a16:creationId xmlns:a16="http://schemas.microsoft.com/office/drawing/2014/main" id="{734355ED-89F7-A8DF-A3B3-4DD36BBC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24" t="92047" r="86429" b="3371"/>
            <a:stretch/>
          </p:blipFill>
          <p:spPr>
            <a:xfrm>
              <a:off x="2017776" y="4451021"/>
              <a:ext cx="1394051" cy="152400"/>
            </a:xfrm>
            <a:prstGeom prst="rect">
              <a:avLst/>
            </a:prstGeom>
          </p:spPr>
        </p:pic>
      </p:grpSp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3C75F415-5528-C886-CC7C-66BAD0CEB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5662231" y="4097425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lide Number Placeholder 47">
            <a:extLst>
              <a:ext uri="{FF2B5EF4-FFF2-40B4-BE49-F238E27FC236}">
                <a16:creationId xmlns:a16="http://schemas.microsoft.com/office/drawing/2014/main" id="{3B73AFDF-02C8-95D3-3A90-C54843EA89D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89612" y="78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33730-EC86-98EA-CD7D-C5B82DE2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77E4B-B322-C6E3-B0AF-F0A5DE1C6825}"/>
              </a:ext>
            </a:extLst>
          </p:cNvPr>
          <p:cNvSpPr txBox="1"/>
          <p:nvPr/>
        </p:nvSpPr>
        <p:spPr>
          <a:xfrm>
            <a:off x="3608839" y="3888674"/>
            <a:ext cx="1321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dirty="0">
                <a:solidFill>
                  <a:schemeClr val="tx1"/>
                </a:solidFill>
                <a:latin typeface="+mj-lt"/>
                <a:ea typeface="Raleway"/>
                <a:cs typeface="Raleway"/>
                <a:sym typeface="Raleway"/>
              </a:rPr>
              <a:t>Damage types:</a:t>
            </a:r>
            <a:endParaRPr lang="en-US" sz="1100" i="0" u="none" strike="noStrike" cap="none" noProof="0" dirty="0">
              <a:solidFill>
                <a:schemeClr val="tx1"/>
              </a:solidFill>
              <a:latin typeface="+mj-lt"/>
              <a:ea typeface="Raleway"/>
              <a:cs typeface="Raleway"/>
              <a:sym typeface="Raleway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654EBCD1-F0F7-C928-1C5A-2D1DA512E2A5}"/>
              </a:ext>
            </a:extLst>
          </p:cNvPr>
          <p:cNvCxnSpPr>
            <a:cxnSpLocks/>
            <a:stCxn id="13" idx="3"/>
            <a:endCxn id="17" idx="3"/>
          </p:cNvCxnSpPr>
          <p:nvPr/>
        </p:nvCxnSpPr>
        <p:spPr>
          <a:xfrm>
            <a:off x="2818307" y="2987327"/>
            <a:ext cx="2" cy="647869"/>
          </a:xfrm>
          <a:prstGeom prst="curvedConnector3">
            <a:avLst>
              <a:gd name="adj1" fmla="val 1143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FCCF75-E6A5-971D-9245-D71146E7A217}"/>
              </a:ext>
            </a:extLst>
          </p:cNvPr>
          <p:cNvSpPr txBox="1"/>
          <p:nvPr/>
        </p:nvSpPr>
        <p:spPr>
          <a:xfrm>
            <a:off x="103573" y="2514961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CCF3B-1838-D744-8769-A69D7D2C80E2}"/>
              </a:ext>
            </a:extLst>
          </p:cNvPr>
          <p:cNvSpPr txBox="1"/>
          <p:nvPr/>
        </p:nvSpPr>
        <p:spPr>
          <a:xfrm>
            <a:off x="90874" y="3157372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noProof="0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20CEA70-F5B7-A0A5-81F7-1E3AB1ED8269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 flipH="1" flipV="1">
            <a:off x="2818306" y="2407958"/>
            <a:ext cx="1" cy="579369"/>
          </a:xfrm>
          <a:prstGeom prst="curvedConnector3">
            <a:avLst>
              <a:gd name="adj1" fmla="val -228600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184587B-0590-4BBB-0B55-14CFCE03C852}"/>
              </a:ext>
            </a:extLst>
          </p:cNvPr>
          <p:cNvCxnSpPr>
            <a:cxnSpLocks/>
            <a:stCxn id="13" idx="1"/>
            <a:endCxn id="15" idx="1"/>
          </p:cNvCxnSpPr>
          <p:nvPr/>
        </p:nvCxnSpPr>
        <p:spPr>
          <a:xfrm rot="10800000">
            <a:off x="738070" y="2407959"/>
            <a:ext cx="12700" cy="579369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A450F3C-5CF6-02E0-7428-EF51EA05BB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8070" y="3016102"/>
            <a:ext cx="2" cy="647869"/>
          </a:xfrm>
          <a:prstGeom prst="curvedConnector3">
            <a:avLst>
              <a:gd name="adj1" fmla="val -114300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07AC37-F2C5-97B4-5A04-860D0940E9A7}"/>
              </a:ext>
            </a:extLst>
          </p:cNvPr>
          <p:cNvSpPr txBox="1"/>
          <p:nvPr/>
        </p:nvSpPr>
        <p:spPr>
          <a:xfrm>
            <a:off x="2952653" y="3176889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!S</a:t>
            </a:r>
            <a:endParaRPr lang="en-US" sz="1400" b="0" i="0" u="none" strike="noStrike" cap="none" noProof="0"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459EA-0831-AD20-DE20-1DEEC70867D2}"/>
              </a:ext>
            </a:extLst>
          </p:cNvPr>
          <p:cNvSpPr txBox="1"/>
          <p:nvPr/>
        </p:nvSpPr>
        <p:spPr>
          <a:xfrm>
            <a:off x="738070" y="2733283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Aerial</a:t>
            </a:r>
            <a:r>
              <a:rPr lang="en-US" sz="1351" i="1" noProof="0" dirty="0"/>
              <a:t> steel pipe, </a:t>
            </a:r>
            <a:r>
              <a:rPr lang="en-US" sz="1351" i="1" u="sng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25CEF-1A7D-5DAE-FDFD-69673CD5D437}"/>
              </a:ext>
            </a:extLst>
          </p:cNvPr>
          <p:cNvSpPr txBox="1"/>
          <p:nvPr/>
        </p:nvSpPr>
        <p:spPr>
          <a:xfrm>
            <a:off x="738070" y="2153914"/>
            <a:ext cx="2080236" cy="508088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i="1" u="sng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EBB33-A6BB-C2C4-8AD7-16FE49272DE0}"/>
              </a:ext>
            </a:extLst>
          </p:cNvPr>
          <p:cNvSpPr txBox="1"/>
          <p:nvPr/>
        </p:nvSpPr>
        <p:spPr>
          <a:xfrm>
            <a:off x="738072" y="3311871"/>
            <a:ext cx="2080237" cy="50808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u="sng" noProof="0" dirty="0"/>
              <a:t>Underground</a:t>
            </a:r>
            <a:r>
              <a:rPr lang="en-US" sz="1351" i="1" noProof="0" dirty="0"/>
              <a:t> steel pipe, low pressure level</a:t>
            </a:r>
            <a:endParaRPr lang="en-US" sz="1351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F0F78-CA99-555E-A454-EF34C5581A40}"/>
              </a:ext>
            </a:extLst>
          </p:cNvPr>
          <p:cNvSpPr txBox="1"/>
          <p:nvPr/>
        </p:nvSpPr>
        <p:spPr>
          <a:xfrm>
            <a:off x="2476404" y="2871162"/>
            <a:ext cx="4762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800" b="1" i="1" baseline="-250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B99A60-E3C1-847D-0B35-194F231AA45C}"/>
              </a:ext>
            </a:extLst>
          </p:cNvPr>
          <p:cNvGrpSpPr/>
          <p:nvPr/>
        </p:nvGrpSpPr>
        <p:grpSpPr>
          <a:xfrm>
            <a:off x="214098" y="4057699"/>
            <a:ext cx="3374838" cy="824314"/>
            <a:chOff x="2840805" y="3943446"/>
            <a:chExt cx="3374838" cy="8243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257EFE-A72B-87AD-C2C8-07616CCD7922}"/>
                </a:ext>
              </a:extLst>
            </p:cNvPr>
            <p:cNvSpPr txBox="1"/>
            <p:nvPr/>
          </p:nvSpPr>
          <p:spPr>
            <a:xfrm>
              <a:off x="2840805" y="4244540"/>
              <a:ext cx="3374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NLI 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(Entail, Neutral, Contradict) vs Semantic Similarity STS ([!]Similar)</a:t>
              </a:r>
            </a:p>
          </p:txBody>
        </p:sp>
        <p:pic>
          <p:nvPicPr>
            <p:cNvPr id="27" name="Google Shape;117;p2" descr="Shadow PNGs for Free Download">
              <a:extLst>
                <a:ext uri="{FF2B5EF4-FFF2-40B4-BE49-F238E27FC236}">
                  <a16:creationId xmlns:a16="http://schemas.microsoft.com/office/drawing/2014/main" id="{4F086C90-6CDB-5F9A-57D0-8F42079A231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886479" y="39434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7F3BBB9-6D25-FDCC-DC36-9CDD49A4A7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-418341" y="4995831"/>
            <a:ext cx="2180956" cy="1204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9C90AB-00B6-B2AC-F003-04BED4A66F5C}"/>
              </a:ext>
            </a:extLst>
          </p:cNvPr>
          <p:cNvSpPr txBox="1"/>
          <p:nvPr/>
        </p:nvSpPr>
        <p:spPr>
          <a:xfrm>
            <a:off x="2429368" y="347281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287AC-C8A4-5CE3-429E-597FABFF5793}"/>
              </a:ext>
            </a:extLst>
          </p:cNvPr>
          <p:cNvSpPr txBox="1"/>
          <p:nvPr/>
        </p:nvSpPr>
        <p:spPr>
          <a:xfrm>
            <a:off x="2459848" y="2332328"/>
            <a:ext cx="47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baseline="-250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21FC-F3A6-0264-1F0E-802BB1EA9929}"/>
              </a:ext>
            </a:extLst>
          </p:cNvPr>
          <p:cNvSpPr txBox="1"/>
          <p:nvPr/>
        </p:nvSpPr>
        <p:spPr>
          <a:xfrm>
            <a:off x="2938640" y="2496585"/>
            <a:ext cx="47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lang="en-US" sz="1400" b="0" i="0" u="none" strike="noStrike" cap="none" noProof="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405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E6A58E-5D14-6299-303B-735EA681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5D0479E-CC59-418D-339F-39EE7B90C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3054"/>
            <a:ext cx="8520600" cy="2739805"/>
          </a:xfrm>
        </p:spPr>
        <p:txBody>
          <a:bodyPr>
            <a:norm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Raleway" pitchFamily="2" charset="0"/>
              </a:rPr>
              <a:t>This project was developed on a Jupiter Notebook in </a:t>
            </a:r>
            <a:r>
              <a:rPr lang="en-US" sz="1600" b="1" noProof="0" dirty="0">
                <a:latin typeface="Raleway" pitchFamily="2" charset="0"/>
              </a:rPr>
              <a:t>Python</a:t>
            </a:r>
            <a:r>
              <a:rPr lang="en-US" sz="1600" noProof="0" dirty="0">
                <a:latin typeface="Raleway" pitchFamily="2" charset="0"/>
              </a:rPr>
              <a:t>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endParaRPr lang="en-US" sz="1600" noProof="0" dirty="0">
              <a:latin typeface="Raleway" pitchFamily="2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latin typeface="Raleway" pitchFamily="2" charset="0"/>
              </a:rPr>
              <a:t>F1-MACRO</a:t>
            </a:r>
            <a:r>
              <a:rPr lang="en-US" sz="1600" noProof="0" dirty="0">
                <a:latin typeface="Raleway" pitchFamily="2" charset="0"/>
              </a:rPr>
              <a:t> allows a fair evaluation of the system on both labels:</a:t>
            </a:r>
          </a:p>
        </p:txBody>
      </p:sp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98B736E6-9BC4-242D-523C-EC0380BC0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0F1B1-D2CB-4C05-4C81-F7C4BCD74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11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BB02371-238E-2167-8C51-AEC3CF8EDE1E}"/>
              </a:ext>
            </a:extLst>
          </p:cNvPr>
          <p:cNvGrpSpPr/>
          <p:nvPr/>
        </p:nvGrpSpPr>
        <p:grpSpPr>
          <a:xfrm>
            <a:off x="1205552" y="1583108"/>
            <a:ext cx="6326496" cy="1138018"/>
            <a:chOff x="1408752" y="1583108"/>
            <a:chExt cx="6326496" cy="113801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BA0652-86D5-5715-E6B2-E766981E07EB}"/>
                </a:ext>
              </a:extLst>
            </p:cNvPr>
            <p:cNvGrpSpPr/>
            <p:nvPr/>
          </p:nvGrpSpPr>
          <p:grpSpPr>
            <a:xfrm>
              <a:off x="1408752" y="1583108"/>
              <a:ext cx="2141984" cy="1138018"/>
              <a:chOff x="1408752" y="1583108"/>
              <a:chExt cx="2141984" cy="113801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3347AF3-D4DE-F10B-CD1B-6B8863A204BB}"/>
                  </a:ext>
                </a:extLst>
              </p:cNvPr>
              <p:cNvGrpSpPr/>
              <p:nvPr/>
            </p:nvGrpSpPr>
            <p:grpSpPr>
              <a:xfrm>
                <a:off x="1908030" y="1583108"/>
                <a:ext cx="1050409" cy="877932"/>
                <a:chOff x="1908030" y="1764535"/>
                <a:chExt cx="1050409" cy="877932"/>
              </a:xfrm>
            </p:grpSpPr>
            <p:pic>
              <p:nvPicPr>
                <p:cNvPr id="1030" name="Picture 6" descr="Welcome To Colab - Colab">
                  <a:extLst>
                    <a:ext uri="{FF2B5EF4-FFF2-40B4-BE49-F238E27FC236}">
                      <a16:creationId xmlns:a16="http://schemas.microsoft.com/office/drawing/2014/main" id="{1289EF62-AFB0-1362-B2CC-E9C65F380D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749" y="1764535"/>
                  <a:ext cx="663051" cy="663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Google Shape;117;p2" descr="Shadow PNGs for Free Download">
                  <a:extLst>
                    <a:ext uri="{FF2B5EF4-FFF2-40B4-BE49-F238E27FC236}">
                      <a16:creationId xmlns:a16="http://schemas.microsoft.com/office/drawing/2014/main" id="{D4D603D2-DA7D-393B-E5D3-A067C5C5F9D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1908030" y="2327592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DBE653-D048-030B-DC72-B150DDCA3C46}"/>
                  </a:ext>
                </a:extLst>
              </p:cNvPr>
              <p:cNvSpPr txBox="1"/>
              <p:nvPr/>
            </p:nvSpPr>
            <p:spPr>
              <a:xfrm>
                <a:off x="1408752" y="2413349"/>
                <a:ext cx="2141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noProof="0" dirty="0" err="1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CoLab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(T4) </a:t>
                </a:r>
                <a:endParaRPr lang="en-US" b="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1F48B27-E5BD-61CA-F773-8173327784F4}"/>
                </a:ext>
              </a:extLst>
            </p:cNvPr>
            <p:cNvGrpSpPr/>
            <p:nvPr/>
          </p:nvGrpSpPr>
          <p:grpSpPr>
            <a:xfrm>
              <a:off x="4030423" y="1583108"/>
              <a:ext cx="1561299" cy="1129682"/>
              <a:chOff x="4030423" y="1583108"/>
              <a:chExt cx="1561299" cy="1129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Huggingface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b="0" i="0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(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𝑒</m:t>
                        </m:r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)</m:t>
                        </m:r>
                      </m:oMath>
                    </a14:m>
                    <a:endParaRPr lang="en-US" b="0" noProof="0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EFC491-093F-300C-477A-D313BABF01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0423" y="2405013"/>
                    <a:ext cx="156129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1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A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E8D4BA2-E1BC-B910-0871-8511E2D73FD9}"/>
                  </a:ext>
                </a:extLst>
              </p:cNvPr>
              <p:cNvGrpSpPr/>
              <p:nvPr/>
            </p:nvGrpSpPr>
            <p:grpSpPr>
              <a:xfrm>
                <a:off x="4271029" y="1583108"/>
                <a:ext cx="1050409" cy="895991"/>
                <a:chOff x="4271029" y="1583108"/>
                <a:chExt cx="1050409" cy="8959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solidFill>
                      <a:srgbClr val="67AB9F"/>
                    </a:solidFill>
                    <a:ln>
                      <a:solidFill>
                        <a:srgbClr val="67AB9F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oMath>
                        </m:oMathPara>
                      </a14:m>
                      <a:endParaRPr lang="en-US" sz="2400" b="1" i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0DD50CA6-CEC6-57BF-6E6B-F732F552E5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4970" y="1601166"/>
                      <a:ext cx="210774" cy="55578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3077" r="-12821"/>
                      </a:stretch>
                    </a:blipFill>
                    <a:ln>
                      <a:solidFill>
                        <a:srgbClr val="67AB9F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5" name="Google Shape;117;p2" descr="Shadow PNGs for Free Download">
                  <a:extLst>
                    <a:ext uri="{FF2B5EF4-FFF2-40B4-BE49-F238E27FC236}">
                      <a16:creationId xmlns:a16="http://schemas.microsoft.com/office/drawing/2014/main" id="{01DB4987-6BC5-CD8F-0BF5-E9DA23DB35A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4271029" y="2164224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6" name="Picture 2" descr="HuggingFace Logo Free Download SVG, ... · LobeHub">
                  <a:extLst>
                    <a:ext uri="{FF2B5EF4-FFF2-40B4-BE49-F238E27FC236}">
                      <a16:creationId xmlns:a16="http://schemas.microsoft.com/office/drawing/2014/main" id="{A121C0CE-B4FA-5748-4EA4-8BFAF9212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9031" y="1583108"/>
                  <a:ext cx="610691" cy="610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47602C4-D3B1-B1D9-5963-0A50DA523F6A}"/>
                </a:ext>
              </a:extLst>
            </p:cNvPr>
            <p:cNvGrpSpPr/>
            <p:nvPr/>
          </p:nvGrpSpPr>
          <p:grpSpPr>
            <a:xfrm>
              <a:off x="6518450" y="1583108"/>
              <a:ext cx="1216798" cy="1138018"/>
              <a:chOff x="6518450" y="1583108"/>
              <a:chExt cx="1216798" cy="113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/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ts val="1600"/>
                    </a:pPr>
                    <a:r>
                      <a:rPr lang="en-US" noProof="0" dirty="0" err="1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Ollama</a:t>
                    </a:r>
                    <a:r>
                      <a:rPr lang="en-US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 (</a:t>
                    </a:r>
                    <a14:m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𝜃</m:t>
                        </m:r>
                      </m:oMath>
                    </a14:m>
                    <a:r>
                      <a:rPr lang="en-US" b="0" noProof="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2F7525F-B7B9-2477-B2C0-44FAD5EF08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8450" y="2413349"/>
                    <a:ext cx="1216798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3280CB2-29B9-A839-C07C-9EB5084EBC28}"/>
                  </a:ext>
                </a:extLst>
              </p:cNvPr>
              <p:cNvGrpSpPr/>
              <p:nvPr/>
            </p:nvGrpSpPr>
            <p:grpSpPr>
              <a:xfrm>
                <a:off x="6582250" y="1583108"/>
                <a:ext cx="1050409" cy="877933"/>
                <a:chOff x="6582250" y="1764535"/>
                <a:chExt cx="1050409" cy="877933"/>
              </a:xfrm>
            </p:grpSpPr>
            <p:pic>
              <p:nvPicPr>
                <p:cNvPr id="21" name="Google Shape;117;p2" descr="Shadow PNGs for Free Download">
                  <a:extLst>
                    <a:ext uri="{FF2B5EF4-FFF2-40B4-BE49-F238E27FC236}">
                      <a16:creationId xmlns:a16="http://schemas.microsoft.com/office/drawing/2014/main" id="{C32FBCCD-1500-37F6-9E61-C0A56FAFCF8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42510" b="41845"/>
                <a:stretch/>
              </p:blipFill>
              <p:spPr>
                <a:xfrm>
                  <a:off x="6582250" y="2327593"/>
                  <a:ext cx="1050409" cy="314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8" name="Picture 4" descr="Ollama Logo Free Download SVG, PNG a... · LobeHub">
                  <a:extLst>
                    <a:ext uri="{FF2B5EF4-FFF2-40B4-BE49-F238E27FC236}">
                      <a16:creationId xmlns:a16="http://schemas.microsoft.com/office/drawing/2014/main" id="{A9A4E81F-A274-BB7E-A8C0-7E4F86E2B6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1650" y="1764535"/>
                  <a:ext cx="555786" cy="5557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4" descr="Mistral Ai icon SVG Vector &amp; PNG Free Download | UXWing">
                  <a:extLst>
                    <a:ext uri="{FF2B5EF4-FFF2-40B4-BE49-F238E27FC236}">
                      <a16:creationId xmlns:a16="http://schemas.microsoft.com/office/drawing/2014/main" id="{A44FFFCE-D71C-2C1F-A323-F15706B94A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1540" y="1787017"/>
                  <a:ext cx="502813" cy="533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C31D0F-56CB-BB96-7D71-C71CFB5A3784}"/>
              </a:ext>
            </a:extLst>
          </p:cNvPr>
          <p:cNvGrpSpPr/>
          <p:nvPr/>
        </p:nvGrpSpPr>
        <p:grpSpPr>
          <a:xfrm>
            <a:off x="3014445" y="3311662"/>
            <a:ext cx="3115110" cy="1438685"/>
            <a:chOff x="2713473" y="3311662"/>
            <a:chExt cx="3115110" cy="14386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A73539-4374-F070-770E-8CDAE67A2238}"/>
                </a:ext>
              </a:extLst>
            </p:cNvPr>
            <p:cNvSpPr txBox="1"/>
            <p:nvPr/>
          </p:nvSpPr>
          <p:spPr>
            <a:xfrm>
              <a:off x="3454507" y="4442570"/>
              <a:ext cx="1633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F1-MACRO</a:t>
              </a:r>
            </a:p>
          </p:txBody>
        </p:sp>
        <p:pic>
          <p:nvPicPr>
            <p:cNvPr id="60" name="Google Shape;117;p2" descr="Shadow PNGs for Free Download">
              <a:extLst>
                <a:ext uri="{FF2B5EF4-FFF2-40B4-BE49-F238E27FC236}">
                  <a16:creationId xmlns:a16="http://schemas.microsoft.com/office/drawing/2014/main" id="{46F0780C-3191-7D0C-24AB-17CCFA418C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3760966" y="4072145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D46C15F-A6D0-D289-E3AF-F32E6049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3473" y="3311662"/>
              <a:ext cx="3115110" cy="781159"/>
            </a:xfrm>
            <a:prstGeom prst="rect">
              <a:avLst/>
            </a:prstGeom>
          </p:spPr>
        </p:pic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BCA4C81E-DC2B-141A-1879-D2E0FC059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1B6D72AC-436D-A1B1-9E48-DA4D99DF4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55F056A-2203-39DE-8845-2D1EC6D8B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35A4CAAE-156D-70B5-A342-361B4342E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60996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CE0C9CE-1220-6DB6-231E-26FFB475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AE363EB0-9ACD-740E-7A0E-E62AEF675DBF}"/>
              </a:ext>
            </a:extLst>
          </p:cNvPr>
          <p:cNvSpPr txBox="1"/>
          <p:nvPr/>
        </p:nvSpPr>
        <p:spPr>
          <a:xfrm>
            <a:off x="6776731" y="315542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-518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/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Query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𝑸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1EF50-8480-1D27-E2FD-0A5D7F558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9" y="2101917"/>
                <a:ext cx="2722664" cy="2677656"/>
              </a:xfrm>
              <a:prstGeom prst="rect">
                <a:avLst/>
              </a:prstGeom>
              <a:blipFill>
                <a:blip r:embed="rId3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DF6FA294-2625-4B5C-D457-AAEC508D154B}"/>
              </a:ext>
            </a:extLst>
          </p:cNvPr>
          <p:cNvSpPr txBox="1"/>
          <p:nvPr/>
        </p:nvSpPr>
        <p:spPr>
          <a:xfrm>
            <a:off x="1463910" y="3350936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-2246</a:t>
            </a:r>
            <a:endParaRPr lang="en-US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</p:spPr>
            <p:txBody>
              <a:bodyPr>
                <a:normAutofit/>
              </a:bodyPr>
              <a:lstStyle/>
              <a:p>
                <a:r>
                  <a:rPr lang="en-US" sz="1600" noProof="0" dirty="0">
                    <a:latin typeface="Raleway" pitchFamily="2" charset="0"/>
                  </a:rPr>
                  <a:t>Gas Pipe Repairs corpus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noProof="0" dirty="0">
                    <a:latin typeface="Raleway" pitchFamily="2" charset="0"/>
                  </a:rPr>
                  <a:t>has been </a:t>
                </a:r>
                <a:r>
                  <a:rPr lang="en-US" sz="1600" b="1" noProof="0" dirty="0">
                    <a:latin typeface="Raleway" pitchFamily="2" charset="0"/>
                  </a:rPr>
                  <a:t>synthetically generated</a:t>
                </a:r>
                <a:r>
                  <a:rPr lang="en-US" sz="1600" noProof="0" dirty="0">
                    <a:latin typeface="Raleway" pitchFamily="2" charset="0"/>
                  </a:rPr>
                  <a:t> from tabular data, for a total of </a:t>
                </a:r>
                <a:r>
                  <a:rPr lang="en-US" sz="1600" b="1" noProof="0" dirty="0">
                    <a:latin typeface="Raleway" pitchFamily="2" charset="0"/>
                  </a:rPr>
                  <a:t>11,904 cases</a:t>
                </a:r>
                <a:r>
                  <a:rPr lang="en-US" sz="1600" noProof="0" dirty="0">
                    <a:latin typeface="Raleway" pitchFamily="2" charset="0"/>
                  </a:rPr>
                  <a:t>. </a:t>
                </a:r>
                <a:r>
                  <a:rPr lang="en-US" sz="1600" b="1" noProof="0" dirty="0">
                    <a:latin typeface="Raleway" pitchFamily="2" charset="0"/>
                  </a:rPr>
                  <a:t>Memory\Query split </a:t>
                </a:r>
                <a:r>
                  <a:rPr lang="en-US" sz="1600" noProof="0" dirty="0">
                    <a:latin typeface="Raleway" pitchFamily="2" charset="0"/>
                  </a:rPr>
                  <a:t>is done group-wise (</a:t>
                </a:r>
                <a:r>
                  <a:rPr lang="en-US" sz="1600" b="1" noProof="0" dirty="0">
                    <a:latin typeface="Raleway" pitchFamily="2" charset="0"/>
                  </a:rPr>
                  <a:t>stratified</a:t>
                </a:r>
                <a:r>
                  <a:rPr lang="en-US" sz="1600" noProof="0" dirty="0">
                    <a:latin typeface="Raleway" pitchFamily="2" charset="0"/>
                  </a:rPr>
                  <a:t> sampling over labels).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CAC-A082-D21E-1038-739A040C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093055"/>
                <a:ext cx="8520600" cy="107536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3C3050-8AED-5EC9-1554-A154701DA9DE}"/>
              </a:ext>
            </a:extLst>
          </p:cNvPr>
          <p:cNvSpPr txBox="1"/>
          <p:nvPr/>
        </p:nvSpPr>
        <p:spPr>
          <a:xfrm>
            <a:off x="5256320" y="3040502"/>
            <a:ext cx="73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Evaluation: Dataset,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𝑴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 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𝑸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s.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F4DBF92C-A6AA-E5B2-BCAA-E2102512FB9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F9B5A-9049-FD74-AE09-80D6AD88B4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lang="en-US" noProof="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AD2E2C5-3050-2E3A-1523-17A3D6989C25}"/>
              </a:ext>
            </a:extLst>
          </p:cNvPr>
          <p:cNvGrpSpPr/>
          <p:nvPr/>
        </p:nvGrpSpPr>
        <p:grpSpPr>
          <a:xfrm>
            <a:off x="3832868" y="2101053"/>
            <a:ext cx="1465459" cy="2677656"/>
            <a:chOff x="3832868" y="2101053"/>
            <a:chExt cx="1465459" cy="26776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6381F5-4323-2CC7-A3D9-B477D6B09F68}"/>
                </a:ext>
              </a:extLst>
            </p:cNvPr>
            <p:cNvSpPr txBox="1"/>
            <p:nvPr/>
          </p:nvSpPr>
          <p:spPr>
            <a:xfrm>
              <a:off x="3832868" y="2101053"/>
              <a:ext cx="1465459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Corpus</a:t>
              </a: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F7C9E0DC-57BA-2A8D-604A-F29D412A5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4048136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B07C51-B5DA-8878-BD80-952A07AE98DB}"/>
                </a:ext>
              </a:extLst>
            </p:cNvPr>
            <p:cNvSpPr txBox="1"/>
            <p:nvPr/>
          </p:nvSpPr>
          <p:spPr>
            <a:xfrm>
              <a:off x="4017462" y="4300680"/>
              <a:ext cx="1216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BE0CDF9-FF58-1A26-560B-E2A5477D0754}"/>
                </a:ext>
              </a:extLst>
            </p:cNvPr>
            <p:cNvGrpSpPr/>
            <p:nvPr/>
          </p:nvGrpSpPr>
          <p:grpSpPr>
            <a:xfrm>
              <a:off x="4034396" y="2530729"/>
              <a:ext cx="1118512" cy="1412410"/>
              <a:chOff x="4172351" y="2387600"/>
              <a:chExt cx="1118512" cy="14124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369AC5-82FC-7625-5E2E-DC8D0D175ED0}"/>
                  </a:ext>
                </a:extLst>
              </p:cNvPr>
              <p:cNvSpPr/>
              <p:nvPr/>
            </p:nvSpPr>
            <p:spPr>
              <a:xfrm>
                <a:off x="4827044" y="3296752"/>
                <a:ext cx="463819" cy="503258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T</a:t>
                </a:r>
              </a:p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126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BC0A5A2-BE7A-1D4B-315C-0B06387D42FE}"/>
                  </a:ext>
                </a:extLst>
              </p:cNvPr>
              <p:cNvSpPr/>
              <p:nvPr/>
            </p:nvSpPr>
            <p:spPr>
              <a:xfrm>
                <a:off x="4172351" y="2387600"/>
                <a:ext cx="637099" cy="1412410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F</a:t>
                </a:r>
              </a:p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11778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/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Memory </a:t>
                </a:r>
                <a14:m>
                  <m:oMath xmlns:m="http://schemas.openxmlformats.org/officeDocument/2006/math">
                    <m:r>
                      <a:rPr lang="en-US" sz="1400" b="1" i="1" u="none" strike="noStrike" cap="none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</m:oMath>
                </a14:m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b="1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BFEEC-D16E-9602-5353-74A5ACE2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557" y="2101053"/>
                <a:ext cx="2722664" cy="2677656"/>
              </a:xfrm>
              <a:prstGeom prst="rect">
                <a:avLst/>
              </a:prstGeom>
              <a:blipFill>
                <a:blip r:embed="rId7"/>
                <a:stretch>
                  <a:fillRect t="-227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F16A82-B874-96B6-61A7-0F6476CDA55D}"/>
              </a:ext>
            </a:extLst>
          </p:cNvPr>
          <p:cNvGrpSpPr/>
          <p:nvPr/>
        </p:nvGrpSpPr>
        <p:grpSpPr>
          <a:xfrm>
            <a:off x="5685918" y="2750389"/>
            <a:ext cx="1959667" cy="1834396"/>
            <a:chOff x="5685918" y="2750389"/>
            <a:chExt cx="1959667" cy="1834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/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𝐴𝐿𝐿</m:t>
                            </m:r>
                          </m:sub>
                        </m:sSub>
                      </m:oMath>
                    </m:oMathPara>
                  </a14:m>
                  <a:endPara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5CD9A8-147A-627B-8294-3F600C40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918" y="4277008"/>
                  <a:ext cx="195966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Google Shape;117;p2" descr="Shadow PNGs for Free Download">
              <a:extLst>
                <a:ext uri="{FF2B5EF4-FFF2-40B4-BE49-F238E27FC236}">
                  <a16:creationId xmlns:a16="http://schemas.microsoft.com/office/drawing/2014/main" id="{24C9E7C0-3943-45B7-2C69-83A4CCDC278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057519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1108B9-20C7-DBE3-B9D8-A6A7AC4CCD69}"/>
                </a:ext>
              </a:extLst>
            </p:cNvPr>
            <p:cNvGrpSpPr/>
            <p:nvPr/>
          </p:nvGrpSpPr>
          <p:grpSpPr>
            <a:xfrm>
              <a:off x="6200504" y="2750389"/>
              <a:ext cx="1050691" cy="1192750"/>
              <a:chOff x="6140115" y="2627086"/>
              <a:chExt cx="1050691" cy="11927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67BFBC1-16F4-DB3D-E983-12296227B5E7}"/>
                  </a:ext>
                </a:extLst>
              </p:cNvPr>
              <p:cNvSpPr/>
              <p:nvPr/>
            </p:nvSpPr>
            <p:spPr>
              <a:xfrm>
                <a:off x="6782859" y="350496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AC3D86-BDEA-3161-E0A2-B776BFBC3BC3}"/>
                  </a:ext>
                </a:extLst>
              </p:cNvPr>
              <p:cNvSpPr/>
              <p:nvPr/>
            </p:nvSpPr>
            <p:spPr>
              <a:xfrm>
                <a:off x="6140115" y="2627086"/>
                <a:ext cx="637099" cy="1191771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9422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489E1DA-CEFE-CB96-8E35-2DEF732D54D9}"/>
              </a:ext>
            </a:extLst>
          </p:cNvPr>
          <p:cNvGrpSpPr/>
          <p:nvPr/>
        </p:nvGrpSpPr>
        <p:grpSpPr>
          <a:xfrm>
            <a:off x="7401283" y="2909323"/>
            <a:ext cx="1216798" cy="1669697"/>
            <a:chOff x="7401283" y="2909323"/>
            <a:chExt cx="1216798" cy="1669697"/>
          </a:xfrm>
        </p:grpSpPr>
        <p:pic>
          <p:nvPicPr>
            <p:cNvPr id="9" name="Google Shape;117;p2" descr="Shadow PNGs for Free Download">
              <a:extLst>
                <a:ext uri="{FF2B5EF4-FFF2-40B4-BE49-F238E27FC236}">
                  <a16:creationId xmlns:a16="http://schemas.microsoft.com/office/drawing/2014/main" id="{9CDC99C9-BB12-22BB-B572-855257E8F4A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7420934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/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𝐸𝑋𝑃𝐿</m:t>
                            </m:r>
                          </m:sub>
                        </m:sSub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80FC8B-3190-81C6-2128-9C6D1494D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83" y="4271243"/>
                  <a:ext cx="121679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829BDF-2602-3967-E393-649309A4460E}"/>
                </a:ext>
              </a:extLst>
            </p:cNvPr>
            <p:cNvGrpSpPr/>
            <p:nvPr/>
          </p:nvGrpSpPr>
          <p:grpSpPr>
            <a:xfrm>
              <a:off x="7562006" y="2909323"/>
              <a:ext cx="986026" cy="1033816"/>
              <a:chOff x="7479846" y="2794001"/>
              <a:chExt cx="986026" cy="103381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CD4D0F-FCC3-4C19-FAEE-40AC935BBE50}"/>
                  </a:ext>
                </a:extLst>
              </p:cNvPr>
              <p:cNvSpPr/>
              <p:nvPr/>
            </p:nvSpPr>
            <p:spPr>
              <a:xfrm>
                <a:off x="8057925" y="3512941"/>
                <a:ext cx="407947" cy="314875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noProof="0" dirty="0">
                    <a:solidFill>
                      <a:schemeClr val="bg1"/>
                    </a:solidFill>
                  </a:rPr>
                  <a:t>101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A46ED7-D095-1451-F317-DB660A3FE8E2}"/>
                  </a:ext>
                </a:extLst>
              </p:cNvPr>
              <p:cNvSpPr/>
              <p:nvPr/>
            </p:nvSpPr>
            <p:spPr>
              <a:xfrm>
                <a:off x="7479846" y="2794001"/>
                <a:ext cx="578079" cy="1033816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8904</a:t>
                </a:r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78041CE-D779-13C6-0436-D4996EDCF15D}"/>
              </a:ext>
            </a:extLst>
          </p:cNvPr>
          <p:cNvGrpSpPr/>
          <p:nvPr/>
        </p:nvGrpSpPr>
        <p:grpSpPr>
          <a:xfrm>
            <a:off x="658273" y="3626561"/>
            <a:ext cx="1155450" cy="980721"/>
            <a:chOff x="658273" y="3626561"/>
            <a:chExt cx="1155450" cy="980721"/>
          </a:xfrm>
        </p:grpSpPr>
        <p:pic>
          <p:nvPicPr>
            <p:cNvPr id="198" name="Google Shape;117;p2" descr="Shadow PNGs for Free Download">
              <a:extLst>
                <a:ext uri="{FF2B5EF4-FFF2-40B4-BE49-F238E27FC236}">
                  <a16:creationId xmlns:a16="http://schemas.microsoft.com/office/drawing/2014/main" id="{08097D7D-E27C-2C7A-5808-6C3EEADE976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658273" y="3984630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/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noProof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1400" b="1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E45130-CA1A-6486-20C2-61B7714F4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98" y="4299505"/>
                  <a:ext cx="914198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9954180-85E5-9462-939F-88BC247022F6}"/>
                </a:ext>
              </a:extLst>
            </p:cNvPr>
            <p:cNvGrpSpPr/>
            <p:nvPr/>
          </p:nvGrpSpPr>
          <p:grpSpPr>
            <a:xfrm>
              <a:off x="760686" y="3626561"/>
              <a:ext cx="1003620" cy="316578"/>
              <a:chOff x="852133" y="3485135"/>
              <a:chExt cx="1003620" cy="31657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6F1549-9906-6352-B19F-5ED1293127A1}"/>
                  </a:ext>
                </a:extLst>
              </p:cNvPr>
              <p:cNvSpPr/>
              <p:nvPr/>
            </p:nvSpPr>
            <p:spPr>
              <a:xfrm>
                <a:off x="1447806" y="3616289"/>
                <a:ext cx="407947" cy="185424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7637EF-7F4D-1A29-2C91-B947A1018E22}"/>
                  </a:ext>
                </a:extLst>
              </p:cNvPr>
              <p:cNvSpPr/>
              <p:nvPr/>
            </p:nvSpPr>
            <p:spPr>
              <a:xfrm>
                <a:off x="852133" y="3485135"/>
                <a:ext cx="578079" cy="314875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D0A4DEC-531E-816E-3D68-BCA7B1723BAF}"/>
              </a:ext>
            </a:extLst>
          </p:cNvPr>
          <p:cNvGrpSpPr/>
          <p:nvPr/>
        </p:nvGrpSpPr>
        <p:grpSpPr>
          <a:xfrm>
            <a:off x="1990501" y="3298200"/>
            <a:ext cx="1216798" cy="1315022"/>
            <a:chOff x="1990501" y="3298200"/>
            <a:chExt cx="1216798" cy="1315022"/>
          </a:xfrm>
        </p:grpSpPr>
        <p:pic>
          <p:nvPicPr>
            <p:cNvPr id="5" name="Google Shape;117;p2" descr="Shadow PNGs for Free Download">
              <a:extLst>
                <a:ext uri="{FF2B5EF4-FFF2-40B4-BE49-F238E27FC236}">
                  <a16:creationId xmlns:a16="http://schemas.microsoft.com/office/drawing/2014/main" id="{3F2AFD08-175D-D309-7733-D9280CABA5D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0" b="41845"/>
            <a:stretch/>
          </p:blipFill>
          <p:spPr>
            <a:xfrm>
              <a:off x="2053609" y="3984630"/>
              <a:ext cx="1050409" cy="31487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/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𝑄</m:t>
                        </m:r>
                      </m:oMath>
                    </m:oMathPara>
                  </a14:m>
                  <a:endParaRPr lang="en-US" b="0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11FEE1-79BD-CF82-5959-3125280A2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501" y="4305445"/>
                  <a:ext cx="1216798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64F7DF-679B-4F6C-6DCE-528DAFFE5D0D}"/>
                </a:ext>
              </a:extLst>
            </p:cNvPr>
            <p:cNvGrpSpPr/>
            <p:nvPr/>
          </p:nvGrpSpPr>
          <p:grpSpPr>
            <a:xfrm>
              <a:off x="2113140" y="3298200"/>
              <a:ext cx="1062640" cy="644939"/>
              <a:chOff x="2204587" y="3167640"/>
              <a:chExt cx="1062640" cy="64493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B85C952-77E9-E9B8-084E-00B68798602A}"/>
                  </a:ext>
                </a:extLst>
              </p:cNvPr>
              <p:cNvSpPr/>
              <p:nvPr/>
            </p:nvSpPr>
            <p:spPr>
              <a:xfrm>
                <a:off x="2859280" y="3616289"/>
                <a:ext cx="407947" cy="196290"/>
              </a:xfrm>
              <a:prstGeom prst="rect">
                <a:avLst/>
              </a:prstGeom>
              <a:solidFill>
                <a:srgbClr val="424A65"/>
              </a:solidFill>
              <a:ln>
                <a:solidFill>
                  <a:srgbClr val="424A6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noProof="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8072B34-5953-E2DD-D45D-35B530572E64}"/>
                  </a:ext>
                </a:extLst>
              </p:cNvPr>
              <p:cNvSpPr/>
              <p:nvPr/>
            </p:nvSpPr>
            <p:spPr>
              <a:xfrm>
                <a:off x="2204587" y="3167640"/>
                <a:ext cx="637099" cy="643237"/>
              </a:xfrm>
              <a:prstGeom prst="rect">
                <a:avLst/>
              </a:prstGeom>
              <a:solidFill>
                <a:srgbClr val="C84E42"/>
              </a:solidFill>
              <a:ln>
                <a:solidFill>
                  <a:srgbClr val="C84E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50" noProof="0" dirty="0">
                    <a:solidFill>
                      <a:schemeClr val="bg1"/>
                    </a:solidFill>
                  </a:rPr>
                  <a:t> 2356</a:t>
                </a:r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3D64A-422A-7936-F3A7-4EFA5D9A239C}"/>
              </a:ext>
            </a:extLst>
          </p:cNvPr>
          <p:cNvCxnSpPr>
            <a:cxnSpLocks/>
          </p:cNvCxnSpPr>
          <p:nvPr/>
        </p:nvCxnSpPr>
        <p:spPr>
          <a:xfrm flipH="1">
            <a:off x="3253850" y="3439881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27ED9E-197F-98E8-CF33-CA8079416EFA}"/>
              </a:ext>
            </a:extLst>
          </p:cNvPr>
          <p:cNvCxnSpPr>
            <a:cxnSpLocks/>
          </p:cNvCxnSpPr>
          <p:nvPr/>
        </p:nvCxnSpPr>
        <p:spPr>
          <a:xfrm>
            <a:off x="5296614" y="3439881"/>
            <a:ext cx="6492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BE5819-AB1E-A235-8487-7E07286E0708}"/>
              </a:ext>
            </a:extLst>
          </p:cNvPr>
          <p:cNvSpPr txBox="1"/>
          <p:nvPr/>
        </p:nvSpPr>
        <p:spPr>
          <a:xfrm>
            <a:off x="3210874" y="3114438"/>
            <a:ext cx="73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5D6BCF4-1C74-C6AA-4479-93FFBBE24756}"/>
              </a:ext>
            </a:extLst>
          </p:cNvPr>
          <p:cNvCxnSpPr>
            <a:cxnSpLocks/>
          </p:cNvCxnSpPr>
          <p:nvPr/>
        </p:nvCxnSpPr>
        <p:spPr>
          <a:xfrm flipH="1">
            <a:off x="1533012" y="3618954"/>
            <a:ext cx="577305" cy="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7062DDB-81A7-43DB-0B77-17ACF9480E14}"/>
              </a:ext>
            </a:extLst>
          </p:cNvPr>
          <p:cNvCxnSpPr>
            <a:cxnSpLocks/>
          </p:cNvCxnSpPr>
          <p:nvPr/>
        </p:nvCxnSpPr>
        <p:spPr>
          <a:xfrm>
            <a:off x="6852285" y="3439881"/>
            <a:ext cx="685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CF1B40C-5794-FAFF-6E5B-9CF20BF4B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9A521F5-D586-7B8D-77F0-669F43765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C28AABA-93EF-951B-0746-840DE4D5C0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278698E-4890-9866-D65A-40056563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383" t="71501" r="91000" b="17462"/>
          <a:stretch/>
        </p:blipFill>
        <p:spPr>
          <a:xfrm>
            <a:off x="4676414" y="4995831"/>
            <a:ext cx="1501501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6" grpId="0" animBg="1"/>
      <p:bldP spid="155" grpId="0"/>
      <p:bldP spid="17" grpId="0"/>
      <p:bldP spid="2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211D-997B-BBB3-1344-5F8F64F74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>
                    <a:latin typeface="Raleway" pitchFamily="2" charset="0"/>
                  </a:rPr>
                  <a:t>Evaluation: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i="1" noProof="0" dirty="0">
                    <a:latin typeface="Raleway" pitchFamily="2" charset="0"/>
                  </a:rPr>
                  <a:t> </a:t>
                </a:r>
                <a:r>
                  <a:rPr lang="en-US" b="1" noProof="0" dirty="0">
                    <a:latin typeface="Raleway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i="1" noProof="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84DBC6-89CD-EACD-E395-F4D448378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44" t="-106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1600" noProof="0" dirty="0">
                    <a:latin typeface="Raleway" pitchFamily="2" charset="0"/>
                  </a:rPr>
                  <a:t>Results confirms </a:t>
                </a:r>
                <a:r>
                  <a:rPr lang="en-US" sz="1600" b="1" noProof="0" dirty="0">
                    <a:latin typeface="Raleway" pitchFamily="2" charset="0"/>
                  </a:rPr>
                  <a:t>SBERT</a:t>
                </a:r>
                <a:r>
                  <a:rPr lang="en-US" sz="1600" noProof="0" dirty="0">
                    <a:latin typeface="Raleway" pitchFamily="2" charset="0"/>
                  </a:rPr>
                  <a:t> over MPNETs encoders for gas repairs and elects </a:t>
                </a:r>
                <a:r>
                  <a:rPr lang="en-US" sz="1600" b="1" noProof="0" dirty="0">
                    <a:latin typeface="Raleway" pitchFamily="2" charset="0"/>
                  </a:rPr>
                  <a:t>MISTRAL7B</a:t>
                </a:r>
                <a:r>
                  <a:rPr lang="en-US" sz="1600" noProof="0" dirty="0">
                    <a:latin typeface="Raleway" pitchFamily="2" charset="0"/>
                  </a:rPr>
                  <a:t> as best LLM in our search space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600" b="0" noProof="0" dirty="0">
                    <a:latin typeface="Raleway" pitchFamily="2" charset="0"/>
                  </a:rPr>
                  <a:t> </a:t>
                </a:r>
                <a:r>
                  <a:rPr lang="en-US" sz="1600" dirty="0">
                    <a:latin typeface="Raleway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0.68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</a:t>
                </a:r>
                <a:r>
                  <a:rPr lang="en-US" sz="1600" b="1" dirty="0">
                    <a:latin typeface="Raleway" pitchFamily="2" charset="0"/>
                  </a:rPr>
                  <a:t>beats</a:t>
                </a:r>
                <a:r>
                  <a:rPr lang="en-US" sz="1600" dirty="0">
                    <a:latin typeface="Ralew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) even in </a:t>
                </a:r>
                <a:r>
                  <a:rPr lang="en-US" sz="1600" b="1" dirty="0">
                    <a:latin typeface="Raleway" pitchFamily="2" charset="0"/>
                  </a:rPr>
                  <a:t>zero-shot</a:t>
                </a:r>
                <a:r>
                  <a:rPr lang="en-US" sz="1600" dirty="0">
                    <a:latin typeface="Raleway" pitchFamily="2" charset="0"/>
                  </a:rPr>
                  <a:t>. </a:t>
                </a:r>
                <a:r>
                  <a:rPr lang="en-US" sz="1600" b="0" noProof="0" dirty="0">
                    <a:latin typeface="Raleway" pitchFamily="2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F8E0FB-3860-3D35-F6A9-D1B7D677C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F32D-518D-490A-832B-F858ECBE4A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</a:t>
            </a:r>
            <a:endParaRPr lang="en-US" noProof="0" dirty="0"/>
          </a:p>
        </p:txBody>
      </p:sp>
      <p:pic>
        <p:nvPicPr>
          <p:cNvPr id="10" name="Google Shape;117;p2" descr="Shadow PNGs for Free Download">
            <a:extLst>
              <a:ext uri="{FF2B5EF4-FFF2-40B4-BE49-F238E27FC236}">
                <a16:creationId xmlns:a16="http://schemas.microsoft.com/office/drawing/2014/main" id="{CD21B12D-AFCD-3D73-1216-DA96C43FB8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1913820" y="4278297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4DCD0-C1E8-1E59-F27B-1616F87D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86" y="2118597"/>
            <a:ext cx="3417879" cy="21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19CA47-DFE6-8301-7579-92C4B64A3DC5}"/>
              </a:ext>
            </a:extLst>
          </p:cNvPr>
          <p:cNvSpPr txBox="1"/>
          <p:nvPr/>
        </p:nvSpPr>
        <p:spPr>
          <a:xfrm>
            <a:off x="1421163" y="4568875"/>
            <a:ext cx="20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Encoders (k-NN)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0897F2-FF39-A20A-6ADF-9513A888141F}"/>
              </a:ext>
            </a:extLst>
          </p:cNvPr>
          <p:cNvGrpSpPr/>
          <p:nvPr/>
        </p:nvGrpSpPr>
        <p:grpSpPr>
          <a:xfrm>
            <a:off x="5818969" y="3618483"/>
            <a:ext cx="2035722" cy="621069"/>
            <a:chOff x="5818969" y="3618483"/>
            <a:chExt cx="2035722" cy="621069"/>
          </a:xfrm>
        </p:grpSpPr>
        <p:pic>
          <p:nvPicPr>
            <p:cNvPr id="9" name="Google Shape;117;p2" descr="Shadow PNGs for Free Download">
              <a:extLst>
                <a:ext uri="{FF2B5EF4-FFF2-40B4-BE49-F238E27FC236}">
                  <a16:creationId xmlns:a16="http://schemas.microsoft.com/office/drawing/2014/main" id="{20AE5585-3A71-9730-2F56-D897F311BF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6311626" y="3618483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B3903-419F-03C9-D45F-F77C240B724A}"/>
                </a:ext>
              </a:extLst>
            </p:cNvPr>
            <p:cNvSpPr txBox="1"/>
            <p:nvPr/>
          </p:nvSpPr>
          <p:spPr>
            <a:xfrm>
              <a:off x="5818969" y="3931775"/>
              <a:ext cx="2035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ts val="1600"/>
              </a:pP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Decoders (zero-shot)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9C7499-8000-6A32-2997-EF535B888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611" y="2804824"/>
            <a:ext cx="3598283" cy="797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EEB03-9143-4BE9-FD1F-3AF8B8E734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457DE9-48C0-9A33-8B91-5B97753297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0D9C2D-C57C-15DB-0861-B0F15CBC2B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D9276C-2090-CDE2-4A75-CFBA8BDC22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2665456" cy="1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11430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600" b="1" dirty="0">
                    <a:latin typeface="Raleway" pitchFamily="2" charset="0"/>
                  </a:rPr>
                  <a:t>(+)EXPL</a:t>
                </a:r>
                <a:r>
                  <a:rPr lang="en-US" sz="1600" dirty="0">
                    <a:latin typeface="Raleway" pitchFamily="2" charset="0"/>
                  </a:rPr>
                  <a:t> turns to be </a:t>
                </a:r>
                <a:r>
                  <a:rPr lang="en-US" sz="1600" b="1" dirty="0">
                    <a:latin typeface="Raleway" pitchFamily="2" charset="0"/>
                  </a:rPr>
                  <a:t>essential</a:t>
                </a:r>
                <a:r>
                  <a:rPr lang="en-US" sz="1600" dirty="0">
                    <a:latin typeface="Raleway" pitchFamily="2" charset="0"/>
                  </a:rPr>
                  <a:t> in improving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’s few-shot performances. The </a:t>
                </a:r>
                <a:r>
                  <a:rPr lang="en-US" sz="1600" b="1" dirty="0">
                    <a:latin typeface="Raleway" pitchFamily="2" charset="0"/>
                  </a:rPr>
                  <a:t>highest</a:t>
                </a:r>
                <a:r>
                  <a:rPr lang="en-US" sz="1600" dirty="0">
                    <a:latin typeface="Raleway" pitchFamily="2" charset="0"/>
                  </a:rPr>
                  <a:t> F1-MACRO value in our work (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𝟖𝟕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Raleway" pitchFamily="2" charset="0"/>
                  </a:rPr>
                  <a:t> is reached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𝑺𝑩𝑬𝑹𝑻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 &lt;⋅, ⋅&gt;,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𝑬𝑿𝑷𝑳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it-IT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𝑴𝑰𝑺𝑻𝑹𝑨𝑳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it-IT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it-IT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latin typeface="Raleway" pitchFamily="2" charset="0"/>
                </a:endParaRPr>
              </a:p>
            </p:txBody>
          </p:sp>
        </mc:Choice>
        <mc:Fallback xmlns="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AAF01AF-8681-2697-47E3-2B65B134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" y="1117644"/>
                <a:ext cx="8795657" cy="341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E4AEBF98-AC68-04BC-7E4E-AF85480155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1836609" y="4186550"/>
            <a:ext cx="1050409" cy="3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064E3A-FC0F-C760-54B8-556F1FFB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6770"/>
          <a:stretch/>
        </p:blipFill>
        <p:spPr>
          <a:xfrm>
            <a:off x="4936064" y="1981200"/>
            <a:ext cx="3553548" cy="2240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noProof="0" dirty="0"/>
                  <a:t>Evaluation: RAG Systems and best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i="1" noProof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599F76-28FD-2D58-E70A-5EB5BD9F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144" b="-1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8F55-0DA6-9239-08D2-79340D507F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AA470-23E8-F6EC-EBFF-20E8D394C4B7}"/>
              </a:ext>
            </a:extLst>
          </p:cNvPr>
          <p:cNvSpPr txBox="1"/>
          <p:nvPr/>
        </p:nvSpPr>
        <p:spPr>
          <a:xfrm>
            <a:off x="435429" y="4454217"/>
            <a:ext cx="389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1600"/>
            </a:pP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with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(+)EXPL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-US" noProof="0" dirty="0">
                <a:solidFill>
                  <a:srgbClr val="1F77B4"/>
                </a:solidFill>
                <a:latin typeface="Raleway"/>
                <a:ea typeface="Raleway"/>
                <a:cs typeface="Raleway"/>
                <a:sym typeface="Raleway"/>
              </a:rPr>
              <a:t>in blue</a:t>
            </a:r>
            <a:r>
              <a:rPr lang="en-US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en-US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outstands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for </a:t>
            </a:r>
            <a:r>
              <a:rPr lang="en-US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regardless the number of examples k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7E096E-22D7-1046-A22D-305A3E734792}"/>
                  </a:ext>
                </a:extLst>
              </p:cNvPr>
              <p:cNvSpPr txBox="1"/>
              <p:nvPr/>
            </p:nvSpPr>
            <p:spPr>
              <a:xfrm>
                <a:off x="5788717" y="4532911"/>
                <a:ext cx="2035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SzPts val="1600"/>
                </a:pPr>
                <a:r>
                  <a:rPr lang="en-US" b="1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B.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pPr>
                      <m:e>
                        <m: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𝑺</m:t>
                        </m:r>
                      </m:e>
                      <m:sup>
                        <m:r>
                          <a:rPr lang="it-IT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noProof="0" dirty="0">
                    <a:solidFill>
                      <a:srgbClr val="1F77B4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vs Baselines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7E096E-22D7-1046-A22D-305A3E734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17" y="4532911"/>
                <a:ext cx="203572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30F43C0-4F7F-7337-12D2-31FAA47167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9FBDE-ACF1-EA9B-2F45-60D3E4E16B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F6B87-96DA-A705-3F27-621A664656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F12A29-B3F2-2812-6BB4-C68163256C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FC9EE6-4524-070F-FC0F-274BEE2BDE86}"/>
              </a:ext>
            </a:extLst>
          </p:cNvPr>
          <p:cNvGrpSpPr/>
          <p:nvPr/>
        </p:nvGrpSpPr>
        <p:grpSpPr>
          <a:xfrm>
            <a:off x="318957" y="2002970"/>
            <a:ext cx="3721824" cy="2186357"/>
            <a:chOff x="311700" y="2039257"/>
            <a:chExt cx="3721824" cy="21863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F7A48B-2829-C723-8C27-9EC1D1B1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651"/>
            <a:stretch/>
          </p:blipFill>
          <p:spPr>
            <a:xfrm>
              <a:off x="311700" y="2039257"/>
              <a:ext cx="3721824" cy="21863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/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pPr>
                          <m:e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𝑆</m:t>
                            </m:r>
                          </m:e>
                          <m:sup>
                            <m:r>
                              <a:rPr lang="it-IT" sz="1400" b="0" i="1" u="none" strike="noStrike" cap="none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400" b="0" i="0" u="none" strike="noStrike" cap="none" dirty="0">
                    <a:solidFill>
                      <a:srgbClr val="1F77B4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5A33C0-6CF1-C302-2115-C868853A9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498" y="2162629"/>
                  <a:ext cx="404333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6181FE-4E7F-A009-97B9-3BDDFC71E25D}"/>
                </a:ext>
              </a:extLst>
            </p:cNvPr>
            <p:cNvSpPr/>
            <p:nvPr/>
          </p:nvSpPr>
          <p:spPr>
            <a:xfrm>
              <a:off x="3213735" y="2116455"/>
              <a:ext cx="70485" cy="61414"/>
            </a:xfrm>
            <a:prstGeom prst="ellipse">
              <a:avLst/>
            </a:prstGeom>
            <a:solidFill>
              <a:srgbClr val="1F77B4"/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oogle Shape;117;p2" descr="Shadow PNGs for Free Download">
            <a:extLst>
              <a:ext uri="{FF2B5EF4-FFF2-40B4-BE49-F238E27FC236}">
                <a16:creationId xmlns:a16="http://schemas.microsoft.com/office/drawing/2014/main" id="{75958AC5-E552-6F0E-DE91-CD280E4435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6281373" y="4186550"/>
            <a:ext cx="1050409" cy="34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4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EEAA5364-5114-FD0B-B531-1592F7B4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F1F72B93-96EE-80B5-B1D8-09FD554F6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</p:spPr>
            <p:txBody>
              <a:bodyPr>
                <a:normAutofit/>
              </a:bodyPr>
              <a:lstStyle/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Objective(s)</a:t>
                </a:r>
                <a:r>
                  <a:rPr lang="en-US" sz="1500" dirty="0">
                    <a:latin typeface="Raleway" pitchFamily="2" charset="0"/>
                  </a:rPr>
                  <a:t>: classify gas pipe damages based on their </a:t>
                </a:r>
                <a:r>
                  <a:rPr lang="en-US" sz="1500" dirty="0" err="1">
                    <a:latin typeface="Raleway" pitchFamily="2" charset="0"/>
                  </a:rPr>
                  <a:t>patchability</a:t>
                </a:r>
                <a:r>
                  <a:rPr lang="en-US" sz="1500" dirty="0">
                    <a:latin typeface="Raleway" pitchFamily="2" charset="0"/>
                  </a:rPr>
                  <a:t> using Retrieval-Augmented Generation (RAG); explore RAG with lexically similar documents;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Method</a:t>
                </a:r>
                <a:r>
                  <a:rPr lang="en-US" sz="1500" dirty="0">
                    <a:latin typeface="Raleway" pitchFamily="2" charset="0"/>
                  </a:rPr>
                  <a:t>: non-trainable </a:t>
                </a:r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search space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400" dirty="0">
                    <a:solidFill>
                      <a:schemeClr val="bg2"/>
                    </a:solidFill>
                    <a:latin typeface="Raleway" pitchFamily="2" charset="0"/>
                  </a:rPr>
                  <a:t> made of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; </a:t>
                </a:r>
              </a:p>
              <a:p>
                <a:pPr marL="400050" indent="-285750">
                  <a:buFont typeface="Arial" panose="020B0604020202020204" pitchFamily="34" charset="0"/>
                  <a:buChar char="•"/>
                </a:pPr>
                <a:r>
                  <a:rPr lang="en-US" sz="1500" b="1" dirty="0">
                    <a:latin typeface="Raleway" pitchFamily="2" charset="0"/>
                  </a:rPr>
                  <a:t>Effectiveness</a:t>
                </a:r>
                <a:r>
                  <a:rPr lang="en-US" sz="1500" dirty="0">
                    <a:latin typeface="Raleway" pitchFamily="2" charset="0"/>
                  </a:rPr>
                  <a:t>: RAG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500" dirty="0">
                    <a:latin typeface="Raleway" pitchFamily="2" charset="0"/>
                  </a:rPr>
                  <a:t> performs better than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classifiers. (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=0.63; 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=0.76;</m:t>
                    </m:r>
                    <m:sSup>
                      <m:sSup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𝟖𝟕</m:t>
                    </m:r>
                  </m:oMath>
                </a14:m>
                <a:r>
                  <a:rPr lang="en-US" sz="1500" dirty="0">
                    <a:latin typeface="Raleway" pitchFamily="2" charset="0"/>
                  </a:rPr>
                  <a:t> F1-MACRO)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5DC39-C3DE-7F57-6E06-C3743558B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952411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9BC22-5988-A1CD-B3DE-DF300717FB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6D5E0-BF47-6459-EBA4-6698C9D1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03" b="21043"/>
          <a:stretch/>
        </p:blipFill>
        <p:spPr>
          <a:xfrm>
            <a:off x="1125300" y="2410217"/>
            <a:ext cx="6893389" cy="19912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4997CB-B931-AAC0-7CE2-7388CD4E70C2}"/>
              </a:ext>
            </a:extLst>
          </p:cNvPr>
          <p:cNvGrpSpPr/>
          <p:nvPr/>
        </p:nvGrpSpPr>
        <p:grpSpPr>
          <a:xfrm>
            <a:off x="2436580" y="4358122"/>
            <a:ext cx="4270825" cy="518075"/>
            <a:chOff x="2436580" y="4358122"/>
            <a:chExt cx="4270825" cy="518075"/>
          </a:xfrm>
        </p:grpSpPr>
        <p:pic>
          <p:nvPicPr>
            <p:cNvPr id="12" name="Google Shape;117;p2" descr="Shadow PNGs for Free Download">
              <a:extLst>
                <a:ext uri="{FF2B5EF4-FFF2-40B4-BE49-F238E27FC236}">
                  <a16:creationId xmlns:a16="http://schemas.microsoft.com/office/drawing/2014/main" id="{D91599E2-C32E-67F7-CA4F-A6977672D3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4046789" y="4358122"/>
              <a:ext cx="1050409" cy="34636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5692E2-0618-E568-530B-4C2173B68AD4}"/>
                    </a:ext>
                  </a:extLst>
                </p:cNvPr>
                <p:cNvSpPr txBox="1"/>
                <p:nvPr/>
              </p:nvSpPr>
              <p:spPr>
                <a:xfrm>
                  <a:off x="2436580" y="4568420"/>
                  <a:ext cx="42708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ts val="1600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pPr>
                        <m:e>
                          <m: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𝑺</m:t>
                          </m:r>
                        </m:e>
                        <m:sup>
                          <m:r>
                            <a:rPr lang="it-IT" b="1" i="1" noProof="0" smtClean="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b="1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:</a:t>
                  </a:r>
                  <a:r>
                    <a:rPr lang="en-US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the </a:t>
                  </a:r>
                  <a:r>
                    <a:rPr lang="en-US" b="1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best</a:t>
                  </a:r>
                  <a:r>
                    <a:rPr lang="en-US" dirty="0">
                      <a:solidFill>
                        <a:schemeClr val="dk2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 configuration explored in this work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5692E2-0618-E568-530B-4C2173B68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580" y="4568420"/>
                  <a:ext cx="4270825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612CD-30B8-B631-C2E2-A7CBF2CE0B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723150-D131-2868-C590-486F4702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209C06-BE39-AB5F-59CC-F0DC8150BB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7" y="4995831"/>
            <a:ext cx="2180956" cy="12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03D420-EB2F-A5A7-4869-AC1A3DB66B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4676414" y="4995831"/>
            <a:ext cx="3398882" cy="120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A2374C-38D0-2263-AD22-7907016D9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8288567" y="4994908"/>
            <a:ext cx="525868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lang="en-US" noProof="0" dirty="0">
              <a:solidFill>
                <a:srgbClr val="9F9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1"/>
          </p:nvPr>
        </p:nvSpPr>
        <p:spPr>
          <a:xfrm>
            <a:off x="311700" y="2710342"/>
            <a:ext cx="8520600" cy="12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>
                <a:solidFill>
                  <a:schemeClr val="dk1"/>
                </a:solidFill>
              </a:rPr>
              <a:t>Grazie!</a:t>
            </a: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2097" b="1" noProof="0" dirty="0" err="1">
                <a:solidFill>
                  <a:schemeClr val="dk1"/>
                </a:solidFill>
              </a:rPr>
              <a:t>ধন্যবাদ</a:t>
            </a: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endParaRPr lang="en-US" sz="2097" b="1" noProof="0" dirty="0"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6"/>
              <a:buNone/>
            </a:pPr>
            <a:r>
              <a:rPr lang="en-US" sz="1967" b="1" noProof="0" dirty="0">
                <a:solidFill>
                  <a:schemeClr val="dk1"/>
                </a:solidFill>
              </a:rPr>
              <a:t> </a:t>
            </a:r>
            <a:r>
              <a:rPr lang="en-US" sz="2130" b="1" noProof="0" dirty="0" err="1">
                <a:solidFill>
                  <a:schemeClr val="dk1"/>
                </a:solidFill>
              </a:rPr>
              <a:t>شکریہ</a:t>
            </a:r>
            <a:endParaRPr lang="en-US" sz="1967" b="1" noProof="0" dirty="0">
              <a:solidFill>
                <a:schemeClr val="dk1"/>
              </a:solidFill>
            </a:endParaRPr>
          </a:p>
        </p:txBody>
      </p:sp>
      <p:pic>
        <p:nvPicPr>
          <p:cNvPr id="506" name="Google Shape;506;p18"/>
          <p:cNvPicPr preferRelativeResize="0"/>
          <p:nvPr/>
        </p:nvPicPr>
        <p:blipFill rotWithShape="1">
          <a:blip r:embed="rId3">
            <a:alphaModFix/>
          </a:blip>
          <a:srcRect l="80468" t="49646" r="742" b="34193"/>
          <a:stretch/>
        </p:blipFill>
        <p:spPr>
          <a:xfrm rot="5400000" flipH="1">
            <a:off x="8438896" y="2805325"/>
            <a:ext cx="642250" cy="5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flipH="1">
            <a:off x="8518836" y="3810462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8"/>
          <p:cNvPicPr preferRelativeResize="0"/>
          <p:nvPr/>
        </p:nvPicPr>
        <p:blipFill rotWithShape="1">
          <a:blip r:embed="rId3">
            <a:alphaModFix/>
          </a:blip>
          <a:srcRect l="7119" t="10498" r="76216"/>
          <a:stretch/>
        </p:blipFill>
        <p:spPr>
          <a:xfrm>
            <a:off x="0" y="-6950"/>
            <a:ext cx="566600" cy="2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8"/>
          <p:cNvPicPr preferRelativeResize="0"/>
          <p:nvPr/>
        </p:nvPicPr>
        <p:blipFill rotWithShape="1">
          <a:blip r:embed="rId3">
            <a:alphaModFix/>
          </a:blip>
          <a:srcRect l="7116" t="8206" r="23250" b="55387"/>
          <a:stretch/>
        </p:blipFill>
        <p:spPr>
          <a:xfrm>
            <a:off x="0" y="69250"/>
            <a:ext cx="2367525" cy="1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 l="10664" t="44978" r="81031" b="1877"/>
          <a:stretch/>
        </p:blipFill>
        <p:spPr>
          <a:xfrm rot="-5400000">
            <a:off x="3106518" y="-133937"/>
            <a:ext cx="282300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4892013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-5400000">
            <a:off x="6656236" y="-110765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8"/>
          <p:cNvPicPr preferRelativeResize="0"/>
          <p:nvPr/>
        </p:nvPicPr>
        <p:blipFill rotWithShape="1">
          <a:blip r:embed="rId3">
            <a:alphaModFix/>
          </a:blip>
          <a:srcRect l="80466" t="51202" r="1749"/>
          <a:stretch/>
        </p:blipFill>
        <p:spPr>
          <a:xfrm rot="5400000">
            <a:off x="7859969" y="-34628"/>
            <a:ext cx="604549" cy="1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 rotWithShape="1">
          <a:blip r:embed="rId3">
            <a:alphaModFix/>
          </a:blip>
          <a:srcRect l="10665" t="44751" r="82615" b="1880"/>
          <a:stretch/>
        </p:blipFill>
        <p:spPr>
          <a:xfrm rot="10800000">
            <a:off x="8771090" y="989053"/>
            <a:ext cx="228450" cy="1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 rotWithShape="1">
          <a:blip r:embed="rId3">
            <a:alphaModFix/>
          </a:blip>
          <a:srcRect l="80466" t="51203" r="1749" b="34191"/>
          <a:stretch/>
        </p:blipFill>
        <p:spPr>
          <a:xfrm rot="-5400000" flipH="1">
            <a:off x="7697006" y="2832758"/>
            <a:ext cx="604549" cy="4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8"/>
          <p:cNvPicPr preferRelativeResize="0"/>
          <p:nvPr/>
        </p:nvPicPr>
        <p:blipFill rotWithShape="1">
          <a:blip r:embed="rId3">
            <a:alphaModFix/>
          </a:blip>
          <a:srcRect l="7119" t="22971" r="76216" b="15242"/>
          <a:stretch/>
        </p:blipFill>
        <p:spPr>
          <a:xfrm rot="10800000">
            <a:off x="-48450" y="3083399"/>
            <a:ext cx="566600" cy="20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8"/>
          <p:cNvPicPr preferRelativeResize="0"/>
          <p:nvPr/>
        </p:nvPicPr>
        <p:blipFill rotWithShape="1">
          <a:blip r:embed="rId3">
            <a:alphaModFix/>
          </a:blip>
          <a:srcRect l="7119" t="45860" r="76216" b="15242"/>
          <a:stretch/>
        </p:blipFill>
        <p:spPr>
          <a:xfrm rot="10800000">
            <a:off x="-48450" y="2931000"/>
            <a:ext cx="566600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8"/>
          <p:cNvPicPr preferRelativeResize="0"/>
          <p:nvPr/>
        </p:nvPicPr>
        <p:blipFill rotWithShape="1">
          <a:blip r:embed="rId3">
            <a:alphaModFix/>
          </a:blip>
          <a:srcRect l="10060" t="49175" r="80309" b="33850"/>
          <a:stretch/>
        </p:blipFill>
        <p:spPr>
          <a:xfrm rot="10800000">
            <a:off x="7808525" y="-76200"/>
            <a:ext cx="327425" cy="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8"/>
          <p:cNvPicPr preferRelativeResize="0"/>
          <p:nvPr/>
        </p:nvPicPr>
        <p:blipFill rotWithShape="1">
          <a:blip r:embed="rId3">
            <a:alphaModFix/>
          </a:blip>
          <a:srcRect l="80465" t="50278" r="1267" b="34192"/>
          <a:stretch/>
        </p:blipFill>
        <p:spPr>
          <a:xfrm rot="10800000" flipH="1">
            <a:off x="7526885" y="3679175"/>
            <a:ext cx="620950" cy="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89">
            <a:off x="8113324" y="2925892"/>
            <a:ext cx="434504" cy="30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16">
            <a:off x="7595199" y="3360402"/>
            <a:ext cx="463925" cy="3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16765">
            <a:off x="8095153" y="3819448"/>
            <a:ext cx="470842" cy="32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8"/>
          <p:cNvPicPr preferRelativeResize="0"/>
          <p:nvPr/>
        </p:nvPicPr>
        <p:blipFill rotWithShape="1">
          <a:blip r:embed="rId3">
            <a:alphaModFix/>
          </a:blip>
          <a:srcRect l="10465" t="44750" r="82616" b="24519"/>
          <a:stretch/>
        </p:blipFill>
        <p:spPr>
          <a:xfrm rot="10800000">
            <a:off x="8771100" y="4118949"/>
            <a:ext cx="235225" cy="102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0BA1-9448-740A-E5B0-C4372559F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EB25401D-C2C0-8958-900D-F9E79C0D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0C5BF5-54D3-7B9C-36A4-58E384E5E442}"/>
              </a:ext>
            </a:extLst>
          </p:cNvPr>
          <p:cNvSpPr>
            <a:spLocks/>
          </p:cNvSpPr>
          <p:nvPr/>
        </p:nvSpPr>
        <p:spPr>
          <a:xfrm>
            <a:off x="7462244" y="1094401"/>
            <a:ext cx="849520" cy="87384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CA2278-39F6-30E8-9315-C5D41581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452" y="1109858"/>
                <a:ext cx="332279" cy="830997"/>
              </a:xfrm>
              <a:prstGeom prst="rect">
                <a:avLst/>
              </a:prstGeom>
              <a:blipFill>
                <a:blip r:embed="rId3"/>
                <a:stretch>
                  <a:fillRect r="-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480D168D-7CD0-4AC4-2E6A-89F5667E6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86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BC33EB-40F6-6451-2C69-23EAA7E6C5F6}"/>
              </a:ext>
            </a:extLst>
          </p:cNvPr>
          <p:cNvGrpSpPr/>
          <p:nvPr/>
        </p:nvGrpSpPr>
        <p:grpSpPr>
          <a:xfrm>
            <a:off x="5577151" y="4191849"/>
            <a:ext cx="1533931" cy="752502"/>
            <a:chOff x="257234" y="2656825"/>
            <a:chExt cx="1533931" cy="752502"/>
          </a:xfrm>
        </p:grpSpPr>
        <p:pic>
          <p:nvPicPr>
            <p:cNvPr id="117" name="Google Shape;117;p2" descr="Shadow PNGs for Free Download">
              <a:extLst>
                <a:ext uri="{FF2B5EF4-FFF2-40B4-BE49-F238E27FC236}">
                  <a16:creationId xmlns:a16="http://schemas.microsoft.com/office/drawing/2014/main" id="{258FBCE0-33BD-4F07-3F36-36F0AA85770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2CE0D154-FC92-E11A-6B2B-68042274AED9}"/>
                </a:ext>
              </a:extLst>
            </p:cNvPr>
            <p:cNvSpPr txBox="1"/>
            <p:nvPr/>
          </p:nvSpPr>
          <p:spPr>
            <a:xfrm>
              <a:off x="257234" y="2952127"/>
              <a:ext cx="153393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5. Conclusions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BA8AC-5C7C-6F4D-4D78-1E0D9DDAC1CA}"/>
              </a:ext>
            </a:extLst>
          </p:cNvPr>
          <p:cNvGrpSpPr/>
          <p:nvPr/>
        </p:nvGrpSpPr>
        <p:grpSpPr>
          <a:xfrm>
            <a:off x="2006191" y="4232830"/>
            <a:ext cx="1425000" cy="711521"/>
            <a:chOff x="311700" y="2656825"/>
            <a:chExt cx="1425000" cy="711521"/>
          </a:xfrm>
        </p:grpSpPr>
        <p:pic>
          <p:nvPicPr>
            <p:cNvPr id="19" name="Google Shape;117;p2" descr="Shadow PNGs for Free Download">
              <a:extLst>
                <a:ext uri="{FF2B5EF4-FFF2-40B4-BE49-F238E27FC236}">
                  <a16:creationId xmlns:a16="http://schemas.microsoft.com/office/drawing/2014/main" id="{89078301-8C95-D3AC-5E94-D0DF67299F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2">
              <a:extLst>
                <a:ext uri="{FF2B5EF4-FFF2-40B4-BE49-F238E27FC236}">
                  <a16:creationId xmlns:a16="http://schemas.microsoft.com/office/drawing/2014/main" id="{27092976-D157-D7DB-EAB2-46AB79701A69}"/>
                </a:ext>
              </a:extLst>
            </p:cNvPr>
            <p:cNvSpPr txBox="1"/>
            <p:nvPr/>
          </p:nvSpPr>
          <p:spPr>
            <a:xfrm>
              <a:off x="311700" y="291114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4. Evaluation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8EC93F-DDBC-A1F1-68DB-300296DCF9B3}"/>
              </a:ext>
            </a:extLst>
          </p:cNvPr>
          <p:cNvGrpSpPr/>
          <p:nvPr/>
        </p:nvGrpSpPr>
        <p:grpSpPr>
          <a:xfrm>
            <a:off x="6848667" y="2112189"/>
            <a:ext cx="1770743" cy="688161"/>
            <a:chOff x="138828" y="2656825"/>
            <a:chExt cx="1770743" cy="688161"/>
          </a:xfrm>
        </p:grpSpPr>
        <p:pic>
          <p:nvPicPr>
            <p:cNvPr id="22" name="Google Shape;117;p2" descr="Shadow PNGs for Free Download">
              <a:extLst>
                <a:ext uri="{FF2B5EF4-FFF2-40B4-BE49-F238E27FC236}">
                  <a16:creationId xmlns:a16="http://schemas.microsoft.com/office/drawing/2014/main" id="{67FBDCD4-6E02-6F63-E5BB-6A7277F683E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18;p2">
              <a:extLst>
                <a:ext uri="{FF2B5EF4-FFF2-40B4-BE49-F238E27FC236}">
                  <a16:creationId xmlns:a16="http://schemas.microsoft.com/office/drawing/2014/main" id="{1B479BCA-F30E-9E60-45CF-18B4FA585421}"/>
                </a:ext>
              </a:extLst>
            </p:cNvPr>
            <p:cNvSpPr txBox="1"/>
            <p:nvPr/>
          </p:nvSpPr>
          <p:spPr>
            <a:xfrm>
              <a:off x="138828" y="2887786"/>
              <a:ext cx="1770743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3.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68643E-3305-96E5-E724-BE0A102E9CCE}"/>
              </a:ext>
            </a:extLst>
          </p:cNvPr>
          <p:cNvGrpSpPr/>
          <p:nvPr/>
        </p:nvGrpSpPr>
        <p:grpSpPr>
          <a:xfrm>
            <a:off x="3876445" y="2153006"/>
            <a:ext cx="1511146" cy="647344"/>
            <a:chOff x="268627" y="2656825"/>
            <a:chExt cx="1511146" cy="647344"/>
          </a:xfrm>
        </p:grpSpPr>
        <p:pic>
          <p:nvPicPr>
            <p:cNvPr id="25" name="Google Shape;117;p2" descr="Shadow PNGs for Free Download">
              <a:extLst>
                <a:ext uri="{FF2B5EF4-FFF2-40B4-BE49-F238E27FC236}">
                  <a16:creationId xmlns:a16="http://schemas.microsoft.com/office/drawing/2014/main" id="{4172C6EC-7B96-EF64-ECA2-C327468BC6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18;p2">
              <a:extLst>
                <a:ext uri="{FF2B5EF4-FFF2-40B4-BE49-F238E27FC236}">
                  <a16:creationId xmlns:a16="http://schemas.microsoft.com/office/drawing/2014/main" id="{82A275DC-AD5B-AC77-79B4-41F9A9B80A2E}"/>
                </a:ext>
              </a:extLst>
            </p:cNvPr>
            <p:cNvSpPr txBox="1"/>
            <p:nvPr/>
          </p:nvSpPr>
          <p:spPr>
            <a:xfrm>
              <a:off x="268627" y="2846969"/>
              <a:ext cx="151114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2. Hypothesis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A08370-459A-2AB3-3EA8-1AB301F28A78}"/>
              </a:ext>
            </a:extLst>
          </p:cNvPr>
          <p:cNvGrpSpPr/>
          <p:nvPr/>
        </p:nvGrpSpPr>
        <p:grpSpPr>
          <a:xfrm>
            <a:off x="476717" y="2112189"/>
            <a:ext cx="1425000" cy="688161"/>
            <a:chOff x="311700" y="2656825"/>
            <a:chExt cx="1425000" cy="688161"/>
          </a:xfrm>
        </p:grpSpPr>
        <p:pic>
          <p:nvPicPr>
            <p:cNvPr id="28" name="Google Shape;117;p2" descr="Shadow PNGs for Free Download">
              <a:extLst>
                <a:ext uri="{FF2B5EF4-FFF2-40B4-BE49-F238E27FC236}">
                  <a16:creationId xmlns:a16="http://schemas.microsoft.com/office/drawing/2014/main" id="{FC7ACC00-66A1-F42A-DBE6-0ED4917AA1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2510" b="41845"/>
            <a:stretch/>
          </p:blipFill>
          <p:spPr>
            <a:xfrm>
              <a:off x="446475" y="2656825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18;p2">
              <a:extLst>
                <a:ext uri="{FF2B5EF4-FFF2-40B4-BE49-F238E27FC236}">
                  <a16:creationId xmlns:a16="http://schemas.microsoft.com/office/drawing/2014/main" id="{E97E93C3-AC52-5BBA-D367-D49DFB118A69}"/>
                </a:ext>
              </a:extLst>
            </p:cNvPr>
            <p:cNvSpPr txBox="1"/>
            <p:nvPr/>
          </p:nvSpPr>
          <p:spPr>
            <a:xfrm>
              <a:off x="311700" y="2887786"/>
              <a:ext cx="142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1. Objective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9ACFD6-0F96-3FA2-8645-7821958D56EB}"/>
              </a:ext>
            </a:extLst>
          </p:cNvPr>
          <p:cNvSpPr txBox="1"/>
          <p:nvPr/>
        </p:nvSpPr>
        <p:spPr>
          <a:xfrm>
            <a:off x="3837860" y="1023780"/>
            <a:ext cx="1155451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low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4B65-B17C-5006-F980-67F463896814}"/>
              </a:ext>
            </a:extLst>
          </p:cNvPr>
          <p:cNvSpPr txBox="1"/>
          <p:nvPr/>
        </p:nvSpPr>
        <p:spPr>
          <a:xfrm>
            <a:off x="4336812" y="1415297"/>
            <a:ext cx="1083916" cy="600164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i="1" noProof="0" dirty="0"/>
              <a:t>Aerial steel pipe, </a:t>
            </a:r>
            <a:r>
              <a:rPr lang="en-US" sz="1100" b="1" i="1" noProof="0" dirty="0"/>
              <a:t>high</a:t>
            </a:r>
            <a:r>
              <a:rPr lang="en-US" sz="1100" i="1" noProof="0" dirty="0"/>
              <a:t> pressure level</a:t>
            </a:r>
            <a:endParaRPr lang="en-US" sz="1100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ED077-8B83-2BF7-571F-8A2CF8B37DBD}"/>
              </a:ext>
            </a:extLst>
          </p:cNvPr>
          <p:cNvGrpSpPr/>
          <p:nvPr/>
        </p:nvGrpSpPr>
        <p:grpSpPr>
          <a:xfrm>
            <a:off x="349686" y="858178"/>
            <a:ext cx="1935884" cy="1411448"/>
            <a:chOff x="-211477" y="1260126"/>
            <a:chExt cx="2817107" cy="1965184"/>
          </a:xfrm>
        </p:grpSpPr>
        <p:pic>
          <p:nvPicPr>
            <p:cNvPr id="5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87609632-AEFB-FC88-F47F-F6DE5C2E07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3E171B5D-BEE6-C642-FFC1-BCCA7C8F1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oogle Shape;61;p1" title="CoRe.png">
              <a:extLst>
                <a:ext uri="{FF2B5EF4-FFF2-40B4-BE49-F238E27FC236}">
                  <a16:creationId xmlns:a16="http://schemas.microsoft.com/office/drawing/2014/main" id="{29E51156-AEF6-7DCD-D7E3-C1CE62365D3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A1A056-24C2-7B7B-91FF-CDD020CD9042}"/>
              </a:ext>
            </a:extLst>
          </p:cNvPr>
          <p:cNvSpPr/>
          <p:nvPr/>
        </p:nvSpPr>
        <p:spPr>
          <a:xfrm>
            <a:off x="7300250" y="977147"/>
            <a:ext cx="401412" cy="1062325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/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7C6932-CBAF-D899-5FDD-89C7F078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87" y="932609"/>
                <a:ext cx="244181" cy="923330"/>
              </a:xfrm>
              <a:prstGeom prst="rect">
                <a:avLst/>
              </a:prstGeom>
              <a:blipFill>
                <a:blip r:embed="rId8"/>
                <a:stretch>
                  <a:fillRect l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D75BF02B-46E5-7211-D86B-3510C6C9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l="8912" t="9174" r="4467" b="-1882"/>
          <a:stretch/>
        </p:blipFill>
        <p:spPr>
          <a:xfrm>
            <a:off x="1766942" y="2800350"/>
            <a:ext cx="1987428" cy="143852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301EF-4420-37E4-8C80-DFD0B71FE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603" b="21043"/>
          <a:stretch/>
        </p:blipFill>
        <p:spPr>
          <a:xfrm>
            <a:off x="4572000" y="2930116"/>
            <a:ext cx="3673059" cy="129875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085AAD-A0EF-D3FD-6174-E4BE58EAC4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5690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8B7B-4B22-8C71-6D98-7A8FA6E5E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Oral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6D12D-D1E7-07A4-1400-D7466E405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20/02/2025</a:t>
            </a:r>
          </a:p>
        </p:txBody>
      </p:sp>
    </p:spTree>
    <p:extLst>
      <p:ext uri="{BB962C8B-B14F-4D97-AF65-F5344CB8AC3E}">
        <p14:creationId xmlns:p14="http://schemas.microsoft.com/office/powerpoint/2010/main" val="283794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B9D9-2177-D964-0F2B-B4EA8791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Pillars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7FFF1-7FE5-3C6A-3CDC-A049C789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6" y="1195840"/>
            <a:ext cx="7994118" cy="27518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405309-E09C-099D-F942-B58CC8F9768D}"/>
              </a:ext>
            </a:extLst>
          </p:cNvPr>
          <p:cNvCxnSpPr/>
          <p:nvPr/>
        </p:nvCxnSpPr>
        <p:spPr>
          <a:xfrm>
            <a:off x="628650" y="4192732"/>
            <a:ext cx="7741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9E1534-31EE-FCD9-731E-E95B6E7D7A1C}"/>
              </a:ext>
            </a:extLst>
          </p:cNvPr>
          <p:cNvSpPr txBox="1"/>
          <p:nvPr/>
        </p:nvSpPr>
        <p:spPr>
          <a:xfrm>
            <a:off x="8241769" y="4140048"/>
            <a:ext cx="407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CA8539-9005-38E7-C7FB-78C3229E9B08}"/>
              </a:ext>
            </a:extLst>
          </p:cNvPr>
          <p:cNvCxnSpPr/>
          <p:nvPr/>
        </p:nvCxnSpPr>
        <p:spPr>
          <a:xfrm>
            <a:off x="1325880" y="4046220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D2F102-276A-ACDC-A2CB-132B3D6176DB}"/>
              </a:ext>
            </a:extLst>
          </p:cNvPr>
          <p:cNvCxnSpPr/>
          <p:nvPr/>
        </p:nvCxnSpPr>
        <p:spPr>
          <a:xfrm>
            <a:off x="3482340" y="4046220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7ADBE-BC36-E970-0A82-A84B813FEF78}"/>
              </a:ext>
            </a:extLst>
          </p:cNvPr>
          <p:cNvCxnSpPr/>
          <p:nvPr/>
        </p:nvCxnSpPr>
        <p:spPr>
          <a:xfrm>
            <a:off x="6522720" y="4036522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DB79AC7-63A2-296C-62AB-65D777AB2E08}"/>
              </a:ext>
            </a:extLst>
          </p:cNvPr>
          <p:cNvSpPr/>
          <p:nvPr/>
        </p:nvSpPr>
        <p:spPr>
          <a:xfrm>
            <a:off x="1093471" y="4358640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978180-79CF-9A07-AEEC-64F9A08956BF}"/>
              </a:ext>
            </a:extLst>
          </p:cNvPr>
          <p:cNvSpPr/>
          <p:nvPr/>
        </p:nvSpPr>
        <p:spPr>
          <a:xfrm>
            <a:off x="3249931" y="4381975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AD1969-A44F-9167-1CC4-A360F48BB45B}"/>
              </a:ext>
            </a:extLst>
          </p:cNvPr>
          <p:cNvSpPr/>
          <p:nvPr/>
        </p:nvSpPr>
        <p:spPr>
          <a:xfrm>
            <a:off x="6290311" y="4336255"/>
            <a:ext cx="464818" cy="38860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7CE5336-5E6E-4B7F-0917-C288E174E931}"/>
              </a:ext>
            </a:extLst>
          </p:cNvPr>
          <p:cNvSpPr/>
          <p:nvPr/>
        </p:nvSpPr>
        <p:spPr>
          <a:xfrm rot="16200000">
            <a:off x="6361249" y="2801054"/>
            <a:ext cx="327653" cy="2252604"/>
          </a:xfrm>
          <a:prstGeom prst="leftBrace">
            <a:avLst/>
          </a:prstGeom>
          <a:ln>
            <a:solidFill>
              <a:srgbClr val="81B7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80554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E23873-F1B5-8A86-0C00-01236C006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87304AD-6AB0-5812-7F6E-065C2E112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1</a:t>
            </a:r>
          </a:p>
        </p:txBody>
      </p:sp>
    </p:spTree>
    <p:extLst>
      <p:ext uri="{BB962C8B-B14F-4D97-AF65-F5344CB8AC3E}">
        <p14:creationId xmlns:p14="http://schemas.microsoft.com/office/powerpoint/2010/main" val="68040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CF78-F10B-20AC-2056-01CCBDCC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Define the three </a:t>
            </a:r>
            <a:r>
              <a:rPr lang="en-US" err="1"/>
              <a:t>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2DD4-AE5E-7421-4352-F25F9C34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Objective:</a:t>
            </a:r>
            <a:r>
              <a:rPr lang="en-US" dirty="0"/>
              <a:t> reduce </a:t>
            </a:r>
            <a:r>
              <a:rPr lang="en-US" dirty="0" err="1"/>
              <a:t>madflex</a:t>
            </a:r>
            <a:r>
              <a:rPr lang="en-US" dirty="0"/>
              <a:t> wasting;</a:t>
            </a:r>
          </a:p>
          <a:p>
            <a:r>
              <a:rPr lang="en-US" b="1" dirty="0">
                <a:solidFill>
                  <a:srgbClr val="002060"/>
                </a:solidFill>
              </a:rPr>
              <a:t>Outcome: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drive gasfitters decision through history + AI;</a:t>
            </a:r>
          </a:p>
          <a:p>
            <a:r>
              <a:rPr lang="en-US" b="1" dirty="0">
                <a:solidFill>
                  <a:srgbClr val="002060"/>
                </a:solidFill>
              </a:rPr>
              <a:t>Output: </a:t>
            </a:r>
            <a:r>
              <a:rPr lang="en-US" dirty="0"/>
              <a:t>chatbot.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53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CC64-BEFE-8DC4-0A11-B0128886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Project 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A095B-5288-2C15-D20C-D93BF4291D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" y="1040643"/>
            <a:ext cx="8380788" cy="25721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C74EBC-B245-8790-B87F-7CDB3F6DB875}"/>
              </a:ext>
            </a:extLst>
          </p:cNvPr>
          <p:cNvCxnSpPr>
            <a:cxnSpLocks/>
          </p:cNvCxnSpPr>
          <p:nvPr/>
        </p:nvCxnSpPr>
        <p:spPr>
          <a:xfrm>
            <a:off x="1912620" y="2910840"/>
            <a:ext cx="0" cy="777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FF111B-2671-5C6C-DECF-ED93E6E1D875}"/>
              </a:ext>
            </a:extLst>
          </p:cNvPr>
          <p:cNvCxnSpPr/>
          <p:nvPr/>
        </p:nvCxnSpPr>
        <p:spPr>
          <a:xfrm>
            <a:off x="830580" y="2910840"/>
            <a:ext cx="2179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C23CDCFA-4E58-EB70-B8E4-3FA002D32A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20" y="3721373"/>
              <a:ext cx="2286000" cy="1285875"/>
            </p:xfrm>
            <a:graphic>
              <a:graphicData uri="http://schemas.microsoft.com/office/powerpoint/2016/slidezoom">
                <pslz:sldZm>
                  <pslz:sldZmObj sldId="262" cId="2080554222">
                    <pslz:zmPr id="{3233D1F0-EF50-4E29-97FA-8D8C108EF3D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3CDCFA-4E58-EB70-B8E4-3FA002D32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20" y="372137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97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2EF2-5BFC-213F-35E0-FD81AF7D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Customer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D40B-3284-19E0-9D26-7F4A2B3C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/>
          <a:lstStyle/>
          <a:p>
            <a:r>
              <a:rPr lang="en-US"/>
              <a:t>Persona’s journey through the interaction with the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83AC0B-D17F-E623-A42D-5675B66C38CE}"/>
              </a:ext>
            </a:extLst>
          </p:cNvPr>
          <p:cNvGraphicFramePr>
            <a:graphicFrameLocks noGrp="1"/>
          </p:cNvGraphicFramePr>
          <p:nvPr/>
        </p:nvGraphicFramePr>
        <p:xfrm>
          <a:off x="701040" y="1798320"/>
          <a:ext cx="7421880" cy="2935605"/>
        </p:xfrm>
        <a:graphic>
          <a:graphicData uri="http://schemas.openxmlformats.org/drawingml/2006/table">
            <a:tbl>
              <a:tblPr/>
              <a:tblGrid>
                <a:gridCol w="7421880">
                  <a:extLst>
                    <a:ext uri="{9D8B030D-6E8A-4147-A177-3AD203B41FA5}">
                      <a16:colId xmlns:a16="http://schemas.microsoft.com/office/drawing/2014/main" val="258452782"/>
                    </a:ext>
                  </a:extLst>
                </a:gridCol>
              </a:tblGrid>
              <a:tr h="2935605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9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18EC0B-498F-6B7D-F7DA-68517F2E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607820"/>
            <a:ext cx="884682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2CFB-506F-EE98-3998-C5134478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3A0E28-34C7-90A2-510E-9E5E8BF7EA3E}"/>
              </a:ext>
            </a:extLst>
          </p:cNvPr>
          <p:cNvSpPr/>
          <p:nvPr/>
        </p:nvSpPr>
        <p:spPr>
          <a:xfrm>
            <a:off x="922020" y="1684020"/>
            <a:ext cx="6995160" cy="33685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b="1" dirty="0">
                <a:solidFill>
                  <a:schemeClr val="tx1"/>
                </a:solidFill>
              </a:rPr>
              <a:t>Name</a:t>
            </a:r>
            <a:r>
              <a:rPr lang="en-US" sz="1800" dirty="0">
                <a:solidFill>
                  <a:schemeClr val="tx1"/>
                </a:solidFill>
              </a:rPr>
              <a:t>: Rashid Khan</a:t>
            </a: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Nationality: </a:t>
            </a:r>
            <a:r>
              <a:rPr lang="en-US" sz="1800" dirty="0">
                <a:solidFill>
                  <a:schemeClr val="tx1"/>
                </a:solidFill>
              </a:rPr>
              <a:t>Italian  </a:t>
            </a:r>
            <a:endParaRPr lang="en-US" sz="1800" b="1" dirty="0">
              <a:solidFill>
                <a:schemeClr val="tx1"/>
              </a:solidFill>
            </a:endParaRPr>
          </a:p>
          <a:p>
            <a:pPr algn="r"/>
            <a:r>
              <a:rPr lang="en-US" sz="1800" b="1" dirty="0">
                <a:solidFill>
                  <a:schemeClr val="tx1"/>
                </a:solidFill>
              </a:rPr>
              <a:t>Job</a:t>
            </a:r>
            <a:r>
              <a:rPr lang="en-US" sz="1800" dirty="0">
                <a:solidFill>
                  <a:schemeClr val="tx1"/>
                </a:solidFill>
              </a:rPr>
              <a:t>: Gasfitter @FixThePipe;</a:t>
            </a:r>
          </a:p>
          <a:p>
            <a:pPr algn="just"/>
            <a:r>
              <a:rPr lang="en-US" sz="1800" b="1" dirty="0">
                <a:solidFill>
                  <a:schemeClr val="tx1"/>
                </a:solidFill>
              </a:rPr>
              <a:t>Story: </a:t>
            </a:r>
            <a:r>
              <a:rPr lang="en-US" sz="1800" dirty="0">
                <a:solidFill>
                  <a:schemeClr val="tx1"/>
                </a:solidFill>
              </a:rPr>
              <a:t>Finds difficult to figure the </a:t>
            </a:r>
            <a:r>
              <a:rPr lang="en-US" sz="1800" i="1" u="sng" dirty="0">
                <a:solidFill>
                  <a:schemeClr val="tx1"/>
                </a:solidFill>
              </a:rPr>
              <a:t>application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i="1" u="sng" dirty="0">
                <a:solidFill>
                  <a:schemeClr val="tx1"/>
                </a:solidFill>
              </a:rPr>
              <a:t>scope of </a:t>
            </a:r>
            <a:r>
              <a:rPr lang="en-US" sz="1800" i="1" u="sng" dirty="0" err="1">
                <a:solidFill>
                  <a:schemeClr val="tx1"/>
                </a:solidFill>
              </a:rPr>
              <a:t>MadFlex</a:t>
            </a:r>
            <a:r>
              <a:rPr lang="en-US" sz="1800" i="1" u="sng" dirty="0">
                <a:solidFill>
                  <a:schemeClr val="tx1"/>
                </a:solidFill>
              </a:rPr>
              <a:t> Patch</a:t>
            </a:r>
            <a:r>
              <a:rPr lang="en-US" sz="1800" dirty="0">
                <a:solidFill>
                  <a:schemeClr val="tx1"/>
                </a:solidFill>
              </a:rPr>
              <a:t> which seems to be very effective when applied. Needs </a:t>
            </a:r>
            <a:r>
              <a:rPr lang="en-US" sz="1800" i="1" u="sng" dirty="0">
                <a:solidFill>
                  <a:schemeClr val="tx1"/>
                </a:solidFill>
              </a:rPr>
              <a:t>help in evaluating leaks</a:t>
            </a:r>
            <a:r>
              <a:rPr lang="en-US" sz="1800" dirty="0">
                <a:solidFill>
                  <a:schemeClr val="tx1"/>
                </a:solidFill>
              </a:rPr>
              <a:t> from something who got access to </a:t>
            </a:r>
            <a:r>
              <a:rPr lang="en-US" sz="1800" i="1" u="sng" dirty="0">
                <a:solidFill>
                  <a:schemeClr val="tx1"/>
                </a:solidFill>
              </a:rPr>
              <a:t>past cases</a:t>
            </a:r>
            <a:r>
              <a:rPr lang="en-US" sz="1800" dirty="0">
                <a:solidFill>
                  <a:schemeClr val="tx1"/>
                </a:solidFill>
              </a:rPr>
              <a:t>. Expects a </a:t>
            </a:r>
            <a:r>
              <a:rPr lang="en-US" sz="1800" i="1" u="sng" dirty="0">
                <a:solidFill>
                  <a:schemeClr val="tx1"/>
                </a:solidFill>
              </a:rPr>
              <a:t>lead</a:t>
            </a:r>
            <a:r>
              <a:rPr lang="en-US" sz="1800" dirty="0">
                <a:solidFill>
                  <a:schemeClr val="tx1"/>
                </a:solidFill>
              </a:rPr>
              <a:t> to the </a:t>
            </a:r>
            <a:r>
              <a:rPr lang="en-US" sz="1800" i="1" u="sng" dirty="0">
                <a:solidFill>
                  <a:schemeClr val="tx1"/>
                </a:solidFill>
              </a:rPr>
              <a:t>best solution</a:t>
            </a:r>
            <a:r>
              <a:rPr lang="en-US" sz="1800" dirty="0">
                <a:solidFill>
                  <a:schemeClr val="tx1"/>
                </a:solidFill>
              </a:rPr>
              <a:t> when </a:t>
            </a:r>
            <a:r>
              <a:rPr lang="en-US" sz="1800" dirty="0" err="1">
                <a:solidFill>
                  <a:schemeClr val="tx1"/>
                </a:solidFill>
              </a:rPr>
              <a:t>patchability</a:t>
            </a:r>
            <a:r>
              <a:rPr lang="en-US" sz="1800" dirty="0">
                <a:solidFill>
                  <a:schemeClr val="tx1"/>
                </a:solidFill>
              </a:rPr>
              <a:t> is challenging but yet feasible. Such track must be easy to use, </a:t>
            </a:r>
            <a:r>
              <a:rPr lang="en-US" sz="1800" i="1" u="sng" dirty="0">
                <a:solidFill>
                  <a:schemeClr val="tx1"/>
                </a:solidFill>
              </a:rPr>
              <a:t>without</a:t>
            </a:r>
            <a:r>
              <a:rPr lang="en-US" sz="1800" dirty="0">
                <a:solidFill>
                  <a:schemeClr val="tx1"/>
                </a:solidFill>
              </a:rPr>
              <a:t> needing of </a:t>
            </a:r>
            <a:r>
              <a:rPr lang="en-US" sz="1800" i="1" u="sng" dirty="0">
                <a:solidFill>
                  <a:schemeClr val="tx1"/>
                </a:solidFill>
              </a:rPr>
              <a:t>out-domain</a:t>
            </a:r>
            <a:r>
              <a:rPr lang="en-US" sz="1800" dirty="0">
                <a:solidFill>
                  <a:schemeClr val="tx1"/>
                </a:solidFill>
              </a:rPr>
              <a:t> skills e.g.  IT SKILLS, (Excel, R Studio). Reaching internet network might be challenging while dealing with pipes, thus Rashid should have the possibility to query such helper </a:t>
            </a:r>
            <a:r>
              <a:rPr lang="en-US" sz="1800" i="1" u="sng" dirty="0">
                <a:solidFill>
                  <a:schemeClr val="tx1"/>
                </a:solidFill>
              </a:rPr>
              <a:t>offline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9BB19-3F47-FB4D-D80E-68E10152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C65F-047F-2887-46C3-234B19C6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62664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Fictional stakeholder. They prototype of a stakeholder.</a:t>
            </a:r>
          </a:p>
        </p:txBody>
      </p:sp>
      <p:pic>
        <p:nvPicPr>
          <p:cNvPr id="5" name="Picture 4" descr="A cartoon of a child wearing a yellow helmet and holding a magnifying glass&#10;&#10;Description automatically generated">
            <a:extLst>
              <a:ext uri="{FF2B5EF4-FFF2-40B4-BE49-F238E27FC236}">
                <a16:creationId xmlns:a16="http://schemas.microsoft.com/office/drawing/2014/main" id="{41D75A37-DE02-597D-6A02-8C4A9F3B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684020"/>
            <a:ext cx="1139190" cy="1028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2E9C45-5479-634E-396B-82391882A143}"/>
              </a:ext>
            </a:extLst>
          </p:cNvPr>
          <p:cNvSpPr txBox="1"/>
          <p:nvPr/>
        </p:nvSpPr>
        <p:spPr>
          <a:xfrm>
            <a:off x="7700010" y="344604"/>
            <a:ext cx="1443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u="sng"/>
              <a:t>user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142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F20E-BE63-3984-A294-BFD04E05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F127-2FE7-A16C-E90E-E327A09A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68A7-3DBA-D683-C346-B5D5B444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47824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Called to repair a gas leak;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Analyze the damage: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Repairs if the situation is clear enough;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Continues to 3 otherwise.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Gasfitter asks CHATBOT for advice;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Gasfitter makes its own decision taking into account CHATBOT supports: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Applies </a:t>
            </a:r>
            <a:r>
              <a:rPr lang="en-US" dirty="0" err="1"/>
              <a:t>Madfex</a:t>
            </a:r>
            <a:r>
              <a:rPr lang="en-US" dirty="0"/>
              <a:t> Patch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 err="1"/>
              <a:t>Opt</a:t>
            </a:r>
            <a:r>
              <a:rPr lang="en-US" dirty="0"/>
              <a:t> for a different solution (e.g. welding)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Monitors reparation. </a:t>
            </a:r>
          </a:p>
        </p:txBody>
      </p:sp>
    </p:spTree>
    <p:extLst>
      <p:ext uri="{BB962C8B-B14F-4D97-AF65-F5344CB8AC3E}">
        <p14:creationId xmlns:p14="http://schemas.microsoft.com/office/powerpoint/2010/main" val="140839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9867-5BEA-4860-E506-5A01A86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6B868-3F7D-4FC9-0198-A4CA72EF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1" y="1268016"/>
            <a:ext cx="7523419" cy="37295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7EAFA-E30F-E6D0-26D9-D948D5A475F5}"/>
              </a:ext>
            </a:extLst>
          </p:cNvPr>
          <p:cNvSpPr/>
          <p:nvPr/>
        </p:nvSpPr>
        <p:spPr>
          <a:xfrm>
            <a:off x="2115788" y="1737876"/>
            <a:ext cx="603504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Answers, Motivates accurately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A98BE-AD6B-418C-EF57-98DFF304110E}"/>
              </a:ext>
            </a:extLst>
          </p:cNvPr>
          <p:cNvSpPr/>
          <p:nvPr/>
        </p:nvSpPr>
        <p:spPr>
          <a:xfrm>
            <a:off x="2115788" y="2725897"/>
            <a:ext cx="6911342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API; Link to past cases. Human-written cases.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8FE29-9917-64FD-E1B6-9C304F6666F7}"/>
              </a:ext>
            </a:extLst>
          </p:cNvPr>
          <p:cNvSpPr/>
          <p:nvPr/>
        </p:nvSpPr>
        <p:spPr>
          <a:xfrm>
            <a:off x="2042780" y="3735750"/>
            <a:ext cx="603504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44DD37-A3A4-79B4-A331-FB8277D9120C}"/>
              </a:ext>
            </a:extLst>
          </p:cNvPr>
          <p:cNvSpPr/>
          <p:nvPr/>
        </p:nvSpPr>
        <p:spPr>
          <a:xfrm>
            <a:off x="2115789" y="3644243"/>
            <a:ext cx="6301121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Offline access, Image-to-text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B950-D388-061E-6F4C-DCA4172265E3}"/>
              </a:ext>
            </a:extLst>
          </p:cNvPr>
          <p:cNvSpPr/>
          <p:nvPr/>
        </p:nvSpPr>
        <p:spPr>
          <a:xfrm>
            <a:off x="2115788" y="4618592"/>
            <a:ext cx="548640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Audio-to-text. </a:t>
            </a:r>
          </a:p>
        </p:txBody>
      </p:sp>
    </p:spTree>
    <p:extLst>
      <p:ext uri="{BB962C8B-B14F-4D97-AF65-F5344CB8AC3E}">
        <p14:creationId xmlns:p14="http://schemas.microsoft.com/office/powerpoint/2010/main" val="944448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640A-7135-35F8-8A59-0CFEA2C3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799F-3C9C-F56B-D45B-0E6DC3B3D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5789-9D47-D56F-66BD-E1DD514B0C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628650" y="1268016"/>
            <a:ext cx="7886700" cy="705564"/>
          </a:xfrm>
        </p:spPr>
        <p:txBody>
          <a:bodyPr>
            <a:normAutofit/>
          </a:bodyPr>
          <a:lstStyle/>
          <a:p>
            <a:r>
              <a:rPr lang="en-US" dirty="0"/>
              <a:t>Functionalities that the project should implement.</a:t>
            </a:r>
            <a:endParaRPr lang="en-US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C9F861-D896-F5C9-A0CA-B86F78CB6F7B}"/>
              </a:ext>
            </a:extLst>
          </p:cNvPr>
          <p:cNvGraphicFramePr>
            <a:graphicFrameLocks noGrp="1" noDrilldown="1" noMove="1" noResize="1"/>
          </p:cNvGraphicFramePr>
          <p:nvPr/>
        </p:nvGraphicFramePr>
        <p:xfrm>
          <a:off x="682751" y="1620798"/>
          <a:ext cx="7778496" cy="2868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186">
                  <a:extLst>
                    <a:ext uri="{9D8B030D-6E8A-4147-A177-3AD203B41FA5}">
                      <a16:colId xmlns:a16="http://schemas.microsoft.com/office/drawing/2014/main" val="4254726180"/>
                    </a:ext>
                  </a:extLst>
                </a:gridCol>
                <a:gridCol w="1931186">
                  <a:extLst>
                    <a:ext uri="{9D8B030D-6E8A-4147-A177-3AD203B41FA5}">
                      <a16:colId xmlns:a16="http://schemas.microsoft.com/office/drawing/2014/main" val="4220595475"/>
                    </a:ext>
                  </a:extLst>
                </a:gridCol>
                <a:gridCol w="1958062">
                  <a:extLst>
                    <a:ext uri="{9D8B030D-6E8A-4147-A177-3AD203B41FA5}">
                      <a16:colId xmlns:a16="http://schemas.microsoft.com/office/drawing/2014/main" val="2841162243"/>
                    </a:ext>
                  </a:extLst>
                </a:gridCol>
                <a:gridCol w="1958062">
                  <a:extLst>
                    <a:ext uri="{9D8B030D-6E8A-4147-A177-3AD203B41FA5}">
                      <a16:colId xmlns:a16="http://schemas.microsoft.com/office/drawing/2014/main" val="409804605"/>
                    </a:ext>
                  </a:extLst>
                </a:gridCol>
              </a:tblGrid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Requirement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Status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Priority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004300138"/>
                  </a:ext>
                </a:extLst>
              </a:tr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Human-written history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Todo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Collect data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558150408"/>
                  </a:ext>
                </a:extLst>
              </a:tr>
              <a:tr h="352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Image-to-text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Future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Collect images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69175453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Answer (Label)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Done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Answers P/NP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Must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32003344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Gas Pipe Repairs Understanding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 progress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Evaluate motivations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Must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137770614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Offline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 do 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DBMS compressed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272031086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Link to Past History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 do 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Returns IDs of NN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1917643515"/>
                  </a:ext>
                </a:extLst>
              </a:tr>
              <a:tr h="4148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API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Future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Develop Interface</a:t>
                      </a:r>
                    </a:p>
                  </a:txBody>
                  <a:tcPr marL="75438" marR="75438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Should</a:t>
                      </a:r>
                    </a:p>
                  </a:txBody>
                  <a:tcPr marL="75438" marR="75438" marT="34290" marB="34290"/>
                </a:tc>
                <a:extLst>
                  <a:ext uri="{0D108BD9-81ED-4DB2-BD59-A6C34878D82A}">
                    <a16:rowId xmlns:a16="http://schemas.microsoft.com/office/drawing/2014/main" val="320549934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01976966-EABC-26A7-458D-BA523C2809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65220" y="4145433"/>
            <a:ext cx="213360" cy="1828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E5C98E-83B4-626C-58AC-B0480FD88F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1420" y="3858911"/>
            <a:ext cx="213360" cy="182880"/>
          </a:xfrm>
          <a:prstGeom prst="ellipse">
            <a:avLst/>
          </a:prstGeom>
          <a:solidFill>
            <a:srgbClr val="F15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2362A6-645B-11B0-7FB6-37DE95505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1420" y="3553697"/>
            <a:ext cx="213360" cy="182880"/>
          </a:xfrm>
          <a:prstGeom prst="ellipse">
            <a:avLst/>
          </a:prstGeom>
          <a:solidFill>
            <a:srgbClr val="F15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251D55-7A16-A551-C1A2-C83A00A588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45180" y="3066726"/>
            <a:ext cx="213360" cy="182880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65AA23-5C31-1729-B997-713670E4FF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33800" y="2750143"/>
            <a:ext cx="213360" cy="182880"/>
          </a:xfrm>
          <a:prstGeom prst="ellipse">
            <a:avLst/>
          </a:prstGeom>
          <a:solidFill>
            <a:srgbClr val="13A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CB79DA-E105-4838-1D18-C645074E7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33800" y="2378151"/>
            <a:ext cx="213360" cy="182880"/>
          </a:xfrm>
          <a:prstGeom prst="ellipse">
            <a:avLst/>
          </a:prstGeom>
          <a:solidFill>
            <a:srgbClr val="D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1830C7-7E92-66B6-8508-AB7FD39147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8100" y="2030462"/>
            <a:ext cx="21336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0F65A8-2C70-9C8C-2282-FD93954A6E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29" y="4477680"/>
            <a:ext cx="4093940" cy="643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081CD5-018B-00FC-1FF0-EF33FD1CEB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728" t="53985" r="76957" b="29443"/>
          <a:stretch/>
        </p:blipFill>
        <p:spPr>
          <a:xfrm>
            <a:off x="6746834" y="3544251"/>
            <a:ext cx="213360" cy="210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050254-8A92-3863-E40F-9B160CB4C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3943" r="75726" b="77487"/>
          <a:stretch/>
        </p:blipFill>
        <p:spPr>
          <a:xfrm>
            <a:off x="6755173" y="2708698"/>
            <a:ext cx="243035" cy="262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8DA27-88CF-A3B7-B5B3-064B9D113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3943" r="75726" b="77487"/>
          <a:stretch/>
        </p:blipFill>
        <p:spPr>
          <a:xfrm>
            <a:off x="6755174" y="3101980"/>
            <a:ext cx="243035" cy="262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185D3D-3867-190E-F9CF-BDC961ACF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46834" y="4186812"/>
            <a:ext cx="213360" cy="202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0E88E2-8DA8-68F2-0CD4-CE2EC4EF79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51406" y="2041521"/>
            <a:ext cx="213360" cy="20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94A4E-DABC-8C76-2395-34A87E9A98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632" t="29259" r="76569" b="53929"/>
          <a:stretch/>
        </p:blipFill>
        <p:spPr>
          <a:xfrm>
            <a:off x="6746834" y="3833877"/>
            <a:ext cx="213360" cy="202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69326A-AF3F-3EC2-FC6E-9D946825D9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l="14728" t="53985" r="76957" b="29443"/>
          <a:stretch/>
        </p:blipFill>
        <p:spPr>
          <a:xfrm>
            <a:off x="6755173" y="2361092"/>
            <a:ext cx="260398" cy="2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8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4180" y="1273254"/>
            <a:ext cx="857436" cy="8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842" y="1271978"/>
            <a:ext cx="853052" cy="8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91" y="1271978"/>
            <a:ext cx="857436" cy="85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253047"/>
                </a:solidFill>
                <a:latin typeface="Raleway"/>
                <a:ea typeface="Raleway"/>
                <a:cs typeface="Raleway"/>
                <a:sym typeface="Raleway"/>
              </a:rPr>
              <a:t>Value Proposition</a:t>
            </a:r>
            <a:endParaRPr b="1" dirty="0">
              <a:solidFill>
                <a:srgbClr val="2530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3843327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Reduce Gas Leaks Impact 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04615" y="3335780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Innovate</a:t>
            </a:r>
            <a:endParaRPr sz="12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7436" y="1886901"/>
            <a:ext cx="954413" cy="954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3924297" y="1670984"/>
            <a:ext cx="1477098" cy="1315062"/>
            <a:chOff x="3814828" y="1977875"/>
            <a:chExt cx="984732" cy="876708"/>
          </a:xfrm>
        </p:grpSpPr>
        <p:pic>
          <p:nvPicPr>
            <p:cNvPr id="182" name="Google Shape;18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41935" y="2096958"/>
              <a:ext cx="757625" cy="75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14828" y="1977875"/>
              <a:ext cx="392100" cy="39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0"/>
          <p:cNvGrpSpPr/>
          <p:nvPr/>
        </p:nvGrpSpPr>
        <p:grpSpPr>
          <a:xfrm>
            <a:off x="814944" y="1970935"/>
            <a:ext cx="1842027" cy="954410"/>
            <a:chOff x="6919046" y="2208691"/>
            <a:chExt cx="1228018" cy="636273"/>
          </a:xfrm>
        </p:grpSpPr>
        <p:pic>
          <p:nvPicPr>
            <p:cNvPr id="185" name="Google Shape;185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24807" y="2208691"/>
              <a:ext cx="622257" cy="636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919046" y="2371659"/>
              <a:ext cx="303842" cy="303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7" name="Google Shape;187;p10"/>
            <p:cNvCxnSpPr>
              <a:stCxn id="186" idx="3"/>
              <a:endCxn id="185" idx="1"/>
            </p:cNvCxnSpPr>
            <p:nvPr/>
          </p:nvCxnSpPr>
          <p:spPr>
            <a:xfrm>
              <a:off x="7222888" y="2523580"/>
              <a:ext cx="301800" cy="330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88" name="Google Shape;188;p10"/>
          <p:cNvGrpSpPr/>
          <p:nvPr/>
        </p:nvGrpSpPr>
        <p:grpSpPr>
          <a:xfrm>
            <a:off x="1016740" y="2986046"/>
            <a:ext cx="6875628" cy="314875"/>
            <a:chOff x="1016740" y="2986046"/>
            <a:chExt cx="6875628" cy="314875"/>
          </a:xfrm>
        </p:grpSpPr>
        <p:pic>
          <p:nvPicPr>
            <p:cNvPr id="189" name="Google Shape;189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1016740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4245945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0" descr="Shadow PNGs for Free Download"/>
            <p:cNvPicPr preferRelativeResize="0"/>
            <p:nvPr/>
          </p:nvPicPr>
          <p:blipFill rotWithShape="1">
            <a:blip r:embed="rId11">
              <a:alphaModFix/>
            </a:blip>
            <a:srcRect t="42511" b="41846"/>
            <a:stretch/>
          </p:blipFill>
          <p:spPr>
            <a:xfrm>
              <a:off x="6736918" y="2986046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0"/>
          <p:cNvSpPr txBox="1"/>
          <p:nvPr/>
        </p:nvSpPr>
        <p:spPr>
          <a:xfrm>
            <a:off x="6382554" y="3381609"/>
            <a:ext cx="19797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Improve Safety</a:t>
            </a:r>
            <a:endParaRPr b="1" i="0" u="none" strike="noStrike" cap="none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914-A6B0-5B35-4B2B-828A44F3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B422-7D58-3C39-CA1C-09958847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Whole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3E63F-D9C0-7270-B44D-BC8B233F45E9}"/>
              </a:ext>
            </a:extLst>
          </p:cNvPr>
          <p:cNvGrpSpPr/>
          <p:nvPr/>
        </p:nvGrpSpPr>
        <p:grpSpPr>
          <a:xfrm>
            <a:off x="2258623" y="1917123"/>
            <a:ext cx="6333525" cy="2687974"/>
            <a:chOff x="1889760" y="1194841"/>
            <a:chExt cx="7254240" cy="29309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8803D0-24FF-D340-43A4-3C430186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666"/>
            <a:stretch/>
          </p:blipFill>
          <p:spPr>
            <a:xfrm>
              <a:off x="1889760" y="1194841"/>
              <a:ext cx="7254240" cy="2753817"/>
            </a:xfrm>
            <a:prstGeom prst="rect">
              <a:avLst/>
            </a:prstGeom>
          </p:spPr>
        </p:pic>
        <p:sp>
          <p:nvSpPr>
            <p:cNvPr id="7" name="Google Shape;558;p37">
              <a:extLst>
                <a:ext uri="{FF2B5EF4-FFF2-40B4-BE49-F238E27FC236}">
                  <a16:creationId xmlns:a16="http://schemas.microsoft.com/office/drawing/2014/main" id="{27DC3A65-B54A-D757-6297-FB62639130CA}"/>
                </a:ext>
              </a:extLst>
            </p:cNvPr>
            <p:cNvSpPr txBox="1"/>
            <p:nvPr/>
          </p:nvSpPr>
          <p:spPr>
            <a:xfrm>
              <a:off x="7868570" y="1632254"/>
              <a:ext cx="1214470" cy="78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9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[...] compatible with the use of the kit.</a:t>
              </a:r>
            </a:p>
          </p:txBody>
        </p:sp>
        <p:sp>
          <p:nvSpPr>
            <p:cNvPr id="8" name="Google Shape;558;p37">
              <a:extLst>
                <a:ext uri="{FF2B5EF4-FFF2-40B4-BE49-F238E27FC236}">
                  <a16:creationId xmlns:a16="http://schemas.microsoft.com/office/drawing/2014/main" id="{6B7DD246-EFF0-0038-8FE1-F771A35B8A94}"/>
                </a:ext>
              </a:extLst>
            </p:cNvPr>
            <p:cNvSpPr txBox="1"/>
            <p:nvPr/>
          </p:nvSpPr>
          <p:spPr>
            <a:xfrm>
              <a:off x="7868570" y="3342474"/>
              <a:ext cx="1214470" cy="78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9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[…] due to a  damaged valve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324334-91C7-444F-DD76-D189F9239619}"/>
              </a:ext>
            </a:extLst>
          </p:cNvPr>
          <p:cNvGrpSpPr/>
          <p:nvPr/>
        </p:nvGrpSpPr>
        <p:grpSpPr>
          <a:xfrm>
            <a:off x="1050969" y="2765888"/>
            <a:ext cx="944183" cy="457385"/>
            <a:chOff x="3474720" y="2429650"/>
            <a:chExt cx="2275665" cy="885894"/>
          </a:xfrm>
        </p:grpSpPr>
        <p:pic>
          <p:nvPicPr>
            <p:cNvPr id="10" name="Google Shape;293;p29">
              <a:extLst>
                <a:ext uri="{FF2B5EF4-FFF2-40B4-BE49-F238E27FC236}">
                  <a16:creationId xmlns:a16="http://schemas.microsoft.com/office/drawing/2014/main" id="{714E7E5E-23A6-F680-288F-9C85A02602B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468" t="49646" r="742" b="34193"/>
            <a:stretch/>
          </p:blipFill>
          <p:spPr>
            <a:xfrm flipH="1">
              <a:off x="5262823" y="2908987"/>
              <a:ext cx="487562" cy="406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94;p29">
              <a:extLst>
                <a:ext uri="{FF2B5EF4-FFF2-40B4-BE49-F238E27FC236}">
                  <a16:creationId xmlns:a16="http://schemas.microsoft.com/office/drawing/2014/main" id="{131E36DA-7867-9D6D-764B-B66F7566A8B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868" t="8207" r="23249" b="62520"/>
            <a:stretch/>
          </p:blipFill>
          <p:spPr>
            <a:xfrm>
              <a:off x="3977897" y="2429650"/>
              <a:ext cx="1241952" cy="8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93;p29">
              <a:extLst>
                <a:ext uri="{FF2B5EF4-FFF2-40B4-BE49-F238E27FC236}">
                  <a16:creationId xmlns:a16="http://schemas.microsoft.com/office/drawing/2014/main" id="{51197867-F9B4-E3FE-D684-73404B973A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0468" t="49646" r="742" b="34193"/>
            <a:stretch/>
          </p:blipFill>
          <p:spPr>
            <a:xfrm>
              <a:off x="3474720" y="2908987"/>
              <a:ext cx="503177" cy="406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 descr="A cartoon of a child wearing a yellow helmet and holding a magnifying glass&#10;&#10;Description automatically generated">
            <a:extLst>
              <a:ext uri="{FF2B5EF4-FFF2-40B4-BE49-F238E27FC236}">
                <a16:creationId xmlns:a16="http://schemas.microsoft.com/office/drawing/2014/main" id="{8F436D97-CED9-1A3A-ADF2-5C02FC11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85" y="2571751"/>
            <a:ext cx="528889" cy="477290"/>
          </a:xfrm>
          <a:prstGeom prst="rect">
            <a:avLst/>
          </a:prstGeom>
        </p:spPr>
      </p:pic>
      <p:pic>
        <p:nvPicPr>
          <p:cNvPr id="14" name="Google Shape;201;p27">
            <a:extLst>
              <a:ext uri="{FF2B5EF4-FFF2-40B4-BE49-F238E27FC236}">
                <a16:creationId xmlns:a16="http://schemas.microsoft.com/office/drawing/2014/main" id="{FA8C56A2-99BF-36C3-F417-1C232DCD90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984" y="3106273"/>
            <a:ext cx="252458" cy="209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35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01F1-B89A-0CD4-7747-7F877CDA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A444-972A-AC78-70F9-50C39666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AE94-1949-0C46-6A87-E0ADBFBB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Software/Architecture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76D7D-4AAD-A4CA-B1EB-2853B303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03" b="21043"/>
          <a:stretch/>
        </p:blipFill>
        <p:spPr>
          <a:xfrm>
            <a:off x="198120" y="1892611"/>
            <a:ext cx="8816340" cy="28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5D12-4F0E-DAD9-C8B2-37D205F7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F655-6A3A-FBDA-1FFD-B38F5A42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 of our project: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039B2-354E-0894-8880-6243B6465461}"/>
                  </a:ext>
                </a:extLst>
              </p:cNvPr>
              <p:cNvSpPr txBox="1"/>
              <p:nvPr/>
            </p:nvSpPr>
            <p:spPr>
              <a:xfrm>
                <a:off x="685324" y="2074873"/>
                <a:ext cx="2621280" cy="39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𝑀𝐼𝑆𝑇𝐴𝐾𝐸𝑆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𝐴𝑃𝑃𝐿𝐼𝐶𝐴𝑇𝐼𝑂𝑁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039B2-354E-0894-8880-6243B646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24" y="2074873"/>
                <a:ext cx="2621280" cy="39594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42728-C77C-08B7-937E-0427600511F1}"/>
                  </a:ext>
                </a:extLst>
              </p:cNvPr>
              <p:cNvSpPr txBox="1"/>
              <p:nvPr/>
            </p:nvSpPr>
            <p:spPr>
              <a:xfrm>
                <a:off x="3306604" y="2074874"/>
                <a:ext cx="2621280" cy="41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𝐻𝑢𝑚𝑎𝑛𝐼𝑛𝑡𝑒𝑟𝑣𝑒𝑛𝑡𝑖𝑜𝑛𝑠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𝑄𝑢𝑒𝑟𝑖𝑒𝑠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42728-C77C-08B7-937E-04276005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604" y="2074874"/>
                <a:ext cx="2621280" cy="419025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17;p2" descr="Shadow PNGs for Free Download">
            <a:extLst>
              <a:ext uri="{FF2B5EF4-FFF2-40B4-BE49-F238E27FC236}">
                <a16:creationId xmlns:a16="http://schemas.microsoft.com/office/drawing/2014/main" id="{FC7ACC00-66A1-F42A-DBE6-0ED4917AA1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1562670" y="2655873"/>
            <a:ext cx="866588" cy="23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7;p2" descr="Shadow PNGs for Free Download">
            <a:extLst>
              <a:ext uri="{FF2B5EF4-FFF2-40B4-BE49-F238E27FC236}">
                <a16:creationId xmlns:a16="http://schemas.microsoft.com/office/drawing/2014/main" id="{59F8EF8C-9743-7328-7206-46FFE34A41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4183950" y="2655872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BB6DE-B933-514A-C69B-0200D83C0710}"/>
              </a:ext>
            </a:extLst>
          </p:cNvPr>
          <p:cNvSpPr txBox="1"/>
          <p:nvPr/>
        </p:nvSpPr>
        <p:spPr>
          <a:xfrm>
            <a:off x="998696" y="2894706"/>
            <a:ext cx="1994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A. </a:t>
            </a:r>
            <a:r>
              <a:rPr lang="en-US" sz="1050" dirty="0"/>
              <a:t>Application’s accuracy</a:t>
            </a:r>
            <a:endParaRPr lang="en-US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C8428-43EC-3464-8A23-556F0AB6E5FB}"/>
              </a:ext>
            </a:extLst>
          </p:cNvPr>
          <p:cNvSpPr txBox="1"/>
          <p:nvPr/>
        </p:nvSpPr>
        <p:spPr>
          <a:xfrm>
            <a:off x="3619976" y="2993231"/>
            <a:ext cx="1994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B. </a:t>
            </a:r>
            <a:r>
              <a:rPr lang="en-US" sz="1050" dirty="0"/>
              <a:t>Human Escalation</a:t>
            </a:r>
            <a:endParaRPr 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9D584-049A-3BF3-448A-077389A6BF83}"/>
                  </a:ext>
                </a:extLst>
              </p:cNvPr>
              <p:cNvSpPr txBox="1"/>
              <p:nvPr/>
            </p:nvSpPr>
            <p:spPr>
              <a:xfrm>
                <a:off x="5894070" y="2078715"/>
                <a:ext cx="2621280" cy="4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𝐶h𝑎𝑡𝑏𝑜</m:t>
                          </m:r>
                          <m:sSup>
                            <m:sSupPr>
                              <m:ctrlPr>
                                <a:rPr lang="it-IT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𝑠𝑢𝑐𝑐𝑒𝑠𝑠𝑓𝑢𝑙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𝑑𝑒𝑐𝑖𝑠𝑖𝑜𝑛𝑠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𝑁𝑜𝑡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𝑃𝑎𝑡𝑐h𝑎𝑏𝑙𝑒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𝐴𝑐𝑐𝑜𝑟𝑑𝑖𝑛𝑔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𝐸𝑥𝑝𝑒𝑟𝑡𝑠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9D584-049A-3BF3-448A-077389A6B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70" y="2078715"/>
                <a:ext cx="2621280" cy="433580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117;p2" descr="Shadow PNGs for Free Download">
            <a:extLst>
              <a:ext uri="{FF2B5EF4-FFF2-40B4-BE49-F238E27FC236}">
                <a16:creationId xmlns:a16="http://schemas.microsoft.com/office/drawing/2014/main" id="{61813EF7-91D2-DCF9-F0E3-A4B90CDF33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6771416" y="2655872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39DC2-77F9-A98F-F1C0-D3D66C22E099}"/>
              </a:ext>
            </a:extLst>
          </p:cNvPr>
          <p:cNvSpPr txBox="1"/>
          <p:nvPr/>
        </p:nvSpPr>
        <p:spPr>
          <a:xfrm>
            <a:off x="6207443" y="2890568"/>
            <a:ext cx="1994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C. </a:t>
            </a:r>
            <a:r>
              <a:rPr lang="en-US" sz="1050" dirty="0"/>
              <a:t>Better Human Performances (1)</a:t>
            </a:r>
            <a:endParaRPr 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99907C-40C0-888C-4CD1-02DDCF5DE42F}"/>
                  </a:ext>
                </a:extLst>
              </p:cNvPr>
              <p:cNvSpPr txBox="1"/>
              <p:nvPr/>
            </p:nvSpPr>
            <p:spPr>
              <a:xfrm>
                <a:off x="3306604" y="3733817"/>
                <a:ext cx="2621280" cy="4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𝐶h𝑎𝑡𝑏𝑜</m:t>
                          </m:r>
                          <m:sSup>
                            <m:sSupPr>
                              <m:ctrlPr>
                                <a:rPr lang="it-IT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10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𝑠𝑢𝑐𝑐𝑒𝑠𝑠𝑓𝑢𝑙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𝑑𝑒𝑐𝑖𝑠𝑖𝑜𝑛𝑠</m:t>
                          </m:r>
                        </m:num>
                        <m:den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𝑁𝑜𝑡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𝑃𝑎𝑡𝑐h𝑎𝑏𝑙𝑒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𝐴𝑐𝑐𝑜𝑟𝑑𝑖𝑛𝑔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i="1">
                              <a:latin typeface="Cambria Math" panose="02040503050406030204" pitchFamily="18" charset="0"/>
                            </a:rPr>
                            <m:t>𝐸𝑥𝑝𝑒𝑟𝑡𝑠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99907C-40C0-888C-4CD1-02DDCF5DE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604" y="3733817"/>
                <a:ext cx="2621280" cy="433580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117;p2" descr="Shadow PNGs for Free Download">
            <a:extLst>
              <a:ext uri="{FF2B5EF4-FFF2-40B4-BE49-F238E27FC236}">
                <a16:creationId xmlns:a16="http://schemas.microsoft.com/office/drawing/2014/main" id="{5B45E16A-6FC6-48D4-A0AB-23C3F0D60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510" b="41845"/>
          <a:stretch/>
        </p:blipFill>
        <p:spPr>
          <a:xfrm>
            <a:off x="4183950" y="4310974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18F897-81C5-1FFD-B045-EB7E442B9F3C}"/>
              </a:ext>
            </a:extLst>
          </p:cNvPr>
          <p:cNvSpPr txBox="1"/>
          <p:nvPr/>
        </p:nvSpPr>
        <p:spPr>
          <a:xfrm>
            <a:off x="3619976" y="4545669"/>
            <a:ext cx="1994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C. </a:t>
            </a:r>
            <a:r>
              <a:rPr lang="en-US" sz="1050" dirty="0"/>
              <a:t>Better Human Performances (2)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2785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7CA2-9805-EDD8-38DD-B25993E2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811"/>
            <a:ext cx="7886700" cy="994172"/>
          </a:xfrm>
        </p:spPr>
        <p:txBody>
          <a:bodyPr/>
          <a:lstStyle/>
          <a:p>
            <a:r>
              <a:rPr lang="en-US" dirty="0"/>
              <a:t>AI-ACT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50B51-0F08-1F1A-447A-9257B9D3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0" y="1424336"/>
            <a:ext cx="4970282" cy="308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A039F-8383-4374-7CC3-47D0210F9117}"/>
              </a:ext>
            </a:extLst>
          </p:cNvPr>
          <p:cNvSpPr txBox="1"/>
          <p:nvPr/>
        </p:nvSpPr>
        <p:spPr>
          <a:xfrm>
            <a:off x="5186891" y="1808483"/>
            <a:ext cx="34313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</a:rPr>
              <a:t>R</a:t>
            </a:r>
            <a:r>
              <a:rPr lang="en-US" sz="1350" dirty="0">
                <a:latin typeface="Arial" panose="020B0604020202020204" pitchFamily="34" charset="0"/>
              </a:rPr>
              <a:t>eal-Time biometric identification.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74D0F-BE45-037D-82FB-C98FDA347BE2}"/>
              </a:ext>
            </a:extLst>
          </p:cNvPr>
          <p:cNvSpPr txBox="1"/>
          <p:nvPr/>
        </p:nvSpPr>
        <p:spPr>
          <a:xfrm>
            <a:off x="5186891" y="2485866"/>
            <a:ext cx="2118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</a:rPr>
              <a:t>Work and access to work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3B52-584A-9B6C-72E9-8E66BF3B1048}"/>
              </a:ext>
            </a:extLst>
          </p:cNvPr>
          <p:cNvSpPr txBox="1"/>
          <p:nvPr/>
        </p:nvSpPr>
        <p:spPr>
          <a:xfrm>
            <a:off x="5186891" y="3214690"/>
            <a:ext cx="2118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Chatbots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3E0E3-40F9-76FE-985D-C3B528C56A6F}"/>
              </a:ext>
            </a:extLst>
          </p:cNvPr>
          <p:cNvSpPr txBox="1"/>
          <p:nvPr/>
        </p:nvSpPr>
        <p:spPr>
          <a:xfrm>
            <a:off x="5186891" y="3878580"/>
            <a:ext cx="2118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B4844-EF79-7F26-478A-3755E4BE4431}"/>
              </a:ext>
            </a:extLst>
          </p:cNvPr>
          <p:cNvSpPr txBox="1"/>
          <p:nvPr/>
        </p:nvSpPr>
        <p:spPr>
          <a:xfrm>
            <a:off x="628650" y="1199539"/>
            <a:ext cx="7098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Arial" panose="020B0604020202020204" pitchFamily="34" charset="0"/>
              </a:rPr>
              <a:t>Human-centric, risk assessment. Transparent, documented, accurate.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E961E8-A787-F420-67BB-D1C7BB40BAA4}"/>
              </a:ext>
            </a:extLst>
          </p:cNvPr>
          <p:cNvCxnSpPr/>
          <p:nvPr/>
        </p:nvCxnSpPr>
        <p:spPr>
          <a:xfrm flipV="1">
            <a:off x="1534869" y="1654888"/>
            <a:ext cx="807720" cy="632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945E49-BE9A-2E02-9BA8-0CD0D3FE8A75}"/>
              </a:ext>
            </a:extLst>
          </p:cNvPr>
          <p:cNvCxnSpPr>
            <a:cxnSpLocks/>
          </p:cNvCxnSpPr>
          <p:nvPr/>
        </p:nvCxnSpPr>
        <p:spPr>
          <a:xfrm flipH="1" flipV="1">
            <a:off x="1534869" y="1691992"/>
            <a:ext cx="807720" cy="525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971F6F-A8EF-A5B8-09F1-A9BED0BD4F4C}"/>
              </a:ext>
            </a:extLst>
          </p:cNvPr>
          <p:cNvSpPr txBox="1"/>
          <p:nvPr/>
        </p:nvSpPr>
        <p:spPr>
          <a:xfrm>
            <a:off x="0" y="1728744"/>
            <a:ext cx="1722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Distribution not allowed</a:t>
            </a:r>
          </a:p>
        </p:txBody>
      </p:sp>
    </p:spTree>
    <p:extLst>
      <p:ext uri="{BB962C8B-B14F-4D97-AF65-F5344CB8AC3E}">
        <p14:creationId xmlns:p14="http://schemas.microsoft.com/office/powerpoint/2010/main" val="445624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9C85-ED03-6108-816D-F59F353D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30" y="27579"/>
            <a:ext cx="7886700" cy="994172"/>
          </a:xfrm>
        </p:spPr>
        <p:txBody>
          <a:bodyPr/>
          <a:lstStyle/>
          <a:p>
            <a:r>
              <a:rPr lang="en-US" dirty="0"/>
              <a:t>AI-ACT Roles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940BFE5-883D-566B-13F8-39042F0EF220}"/>
              </a:ext>
            </a:extLst>
          </p:cNvPr>
          <p:cNvGrpSpPr/>
          <p:nvPr/>
        </p:nvGrpSpPr>
        <p:grpSpPr>
          <a:xfrm>
            <a:off x="274883" y="66774"/>
            <a:ext cx="8594234" cy="2876089"/>
            <a:chOff x="540393" y="89031"/>
            <a:chExt cx="11458978" cy="383478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91D96C-2219-AA8A-FC01-ECF58A78DD18}"/>
                </a:ext>
              </a:extLst>
            </p:cNvPr>
            <p:cNvGrpSpPr/>
            <p:nvPr/>
          </p:nvGrpSpPr>
          <p:grpSpPr>
            <a:xfrm>
              <a:off x="540393" y="1236386"/>
              <a:ext cx="4147650" cy="2687430"/>
              <a:chOff x="1847935" y="2479131"/>
              <a:chExt cx="4147650" cy="2687430"/>
            </a:xfrm>
          </p:grpSpPr>
          <p:pic>
            <p:nvPicPr>
              <p:cNvPr id="7" name="Google Shape;61;p1" title="CoRe.png">
                <a:extLst>
                  <a:ext uri="{FF2B5EF4-FFF2-40B4-BE49-F238E27FC236}">
                    <a16:creationId xmlns:a16="http://schemas.microsoft.com/office/drawing/2014/main" id="{A2099D64-4750-79AD-5755-E872EE19D1B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22841" y="3025033"/>
                <a:ext cx="993099" cy="8079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62;p1">
                <a:extLst>
                  <a:ext uri="{FF2B5EF4-FFF2-40B4-BE49-F238E27FC236}">
                    <a16:creationId xmlns:a16="http://schemas.microsoft.com/office/drawing/2014/main" id="{367E9D8C-0A02-596D-28C7-830C7B6CA3F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37235" y="2952224"/>
                <a:ext cx="2214010" cy="953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DDD200-52F8-274A-ACAC-ADACDA0A61A7}"/>
                  </a:ext>
                </a:extLst>
              </p:cNvPr>
              <p:cNvSpPr txBox="1"/>
              <p:nvPr/>
            </p:nvSpPr>
            <p:spPr>
              <a:xfrm>
                <a:off x="2397760" y="4043343"/>
                <a:ext cx="3048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PROVIDER</a:t>
                </a:r>
              </a:p>
              <a:p>
                <a:pPr algn="ctr"/>
                <a:r>
                  <a:rPr lang="en-US" sz="1050" dirty="0"/>
                  <a:t>Make AI solution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1A0EE5-5782-52A1-D395-B03CB9C9CE30}"/>
                  </a:ext>
                </a:extLst>
              </p:cNvPr>
              <p:cNvSpPr/>
              <p:nvPr/>
            </p:nvSpPr>
            <p:spPr>
              <a:xfrm>
                <a:off x="1847935" y="2479131"/>
                <a:ext cx="4147650" cy="268743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9981F2-F3C7-A65C-F7F2-7D18AFBD2D73}"/>
                </a:ext>
              </a:extLst>
            </p:cNvPr>
            <p:cNvGrpSpPr/>
            <p:nvPr/>
          </p:nvGrpSpPr>
          <p:grpSpPr>
            <a:xfrm>
              <a:off x="6970798" y="89031"/>
              <a:ext cx="5028573" cy="3686110"/>
              <a:chOff x="5911889" y="1667480"/>
              <a:chExt cx="5028573" cy="3686110"/>
            </a:xfrm>
          </p:grpSpPr>
          <p:pic>
            <p:nvPicPr>
              <p:cNvPr id="1026" name="Picture 2" descr="ITALGAS - Smau">
                <a:extLst>
                  <a:ext uri="{FF2B5EF4-FFF2-40B4-BE49-F238E27FC236}">
                    <a16:creationId xmlns:a16="http://schemas.microsoft.com/office/drawing/2014/main" id="{9D33EE33-4142-C9C9-BBA8-B5B0992C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7" r="11894" b="40000"/>
              <a:stretch/>
            </p:blipFill>
            <p:spPr bwMode="auto">
              <a:xfrm>
                <a:off x="7826840" y="3029435"/>
                <a:ext cx="1416901" cy="1097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DD83-A8F4-D972-AA95-76C9C131A9BC}"/>
                  </a:ext>
                </a:extLst>
              </p:cNvPr>
              <p:cNvSpPr txBox="1"/>
              <p:nvPr/>
            </p:nvSpPr>
            <p:spPr>
              <a:xfrm>
                <a:off x="7011290" y="4043342"/>
                <a:ext cx="3048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DEPLOYER</a:t>
                </a:r>
              </a:p>
              <a:p>
                <a:pPr algn="ctr"/>
                <a:r>
                  <a:rPr lang="en-US" sz="1050" dirty="0"/>
                  <a:t>Uses AI for Business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3F74DB-BDC2-B350-CFFC-51CEAB1AB98A}"/>
                  </a:ext>
                </a:extLst>
              </p:cNvPr>
              <p:cNvSpPr txBox="1"/>
              <p:nvPr/>
            </p:nvSpPr>
            <p:spPr>
              <a:xfrm>
                <a:off x="5911889" y="2400449"/>
                <a:ext cx="1943100" cy="7694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 dirty="0"/>
                  <a:t>Direct End User</a:t>
                </a:r>
              </a:p>
              <a:p>
                <a:pPr algn="ctr"/>
                <a:r>
                  <a:rPr lang="en-US" sz="1050" i="1" dirty="0"/>
                  <a:t>Who physically uses AI solutions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33F6B-A10E-89FB-EEC6-2E8A33391B76}"/>
                  </a:ext>
                </a:extLst>
              </p:cNvPr>
              <p:cNvSpPr txBox="1"/>
              <p:nvPr/>
            </p:nvSpPr>
            <p:spPr>
              <a:xfrm>
                <a:off x="9084371" y="2423151"/>
                <a:ext cx="1856091" cy="7694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i="1" dirty="0"/>
                  <a:t>IN-</a:t>
                </a:r>
                <a:r>
                  <a:rPr lang="en-US" sz="1050" i="1" dirty="0"/>
                  <a:t>Direct User</a:t>
                </a:r>
              </a:p>
              <a:p>
                <a:pPr algn="ctr"/>
                <a:r>
                  <a:rPr lang="en-US" sz="1050" i="1" dirty="0"/>
                  <a:t>Who is affected by AI. </a:t>
                </a:r>
              </a:p>
            </p:txBody>
          </p:sp>
          <p:pic>
            <p:nvPicPr>
              <p:cNvPr id="5" name="Google Shape;159;p9" descr="A cartoon of a person wearing a hard hat and glasses&#10;&#10;Description automatically generated">
                <a:extLst>
                  <a:ext uri="{FF2B5EF4-FFF2-40B4-BE49-F238E27FC236}">
                    <a16:creationId xmlns:a16="http://schemas.microsoft.com/office/drawing/2014/main" id="{528BC9E4-2735-314D-CDCC-B62D10D1F92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427851" y="1667480"/>
                <a:ext cx="1155722" cy="7848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8" name="Picture 4" descr="Cartoon Man Face PNG Transparent Images ...">
                <a:extLst>
                  <a:ext uri="{FF2B5EF4-FFF2-40B4-BE49-F238E27FC236}">
                    <a16:creationId xmlns:a16="http://schemas.microsoft.com/office/drawing/2014/main" id="{E92C89C6-A470-D476-3098-49405966C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6158" y="1799309"/>
                <a:ext cx="665855" cy="665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6033F6-2251-368B-B568-59A09B63D484}"/>
                  </a:ext>
                </a:extLst>
              </p:cNvPr>
              <p:cNvSpPr/>
              <p:nvPr/>
            </p:nvSpPr>
            <p:spPr>
              <a:xfrm>
                <a:off x="7191473" y="2899840"/>
                <a:ext cx="2651457" cy="24537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pic>
          <p:nvPicPr>
            <p:cNvPr id="1032" name="Picture 8" descr="AWS">
              <a:extLst>
                <a:ext uri="{FF2B5EF4-FFF2-40B4-BE49-F238E27FC236}">
                  <a16:creationId xmlns:a16="http://schemas.microsoft.com/office/drawing/2014/main" id="{92B994C6-2B85-5561-1C9C-D4D235197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87" y="1909905"/>
              <a:ext cx="12192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75A68E-B4BB-2DD7-DFB0-A2172E65FAB2}"/>
                </a:ext>
              </a:extLst>
            </p:cNvPr>
            <p:cNvSpPr txBox="1"/>
            <p:nvPr/>
          </p:nvSpPr>
          <p:spPr>
            <a:xfrm>
              <a:off x="5045187" y="2625017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/>
                <a:t>DISTRIBUTERS</a:t>
              </a:r>
            </a:p>
            <a:p>
              <a:pPr algn="ctr"/>
              <a:r>
                <a:rPr lang="en-US" sz="1050" dirty="0"/>
                <a:t>Make AI accessible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35213E5-E8E8-D7C7-171D-CC79F5E8CCB3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4688043" y="2580101"/>
              <a:ext cx="10939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C04FD3-FA23-8DF8-D2D8-3B26F6BF7E47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7356373" y="2547804"/>
              <a:ext cx="894009" cy="4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BB97E0-2C44-369C-F62B-31DB9B317F4D}"/>
              </a:ext>
            </a:extLst>
          </p:cNvPr>
          <p:cNvGrpSpPr/>
          <p:nvPr/>
        </p:nvGrpSpPr>
        <p:grpSpPr>
          <a:xfrm>
            <a:off x="3926267" y="3598941"/>
            <a:ext cx="1717538" cy="1518152"/>
            <a:chOff x="4604806" y="4563201"/>
            <a:chExt cx="4233561" cy="3179074"/>
          </a:xfrm>
        </p:grpSpPr>
        <p:pic>
          <p:nvPicPr>
            <p:cNvPr id="1034" name="Picture 10" descr="italy flag police character design">
              <a:extLst>
                <a:ext uri="{FF2B5EF4-FFF2-40B4-BE49-F238E27FC236}">
                  <a16:creationId xmlns:a16="http://schemas.microsoft.com/office/drawing/2014/main" id="{9B034741-70BD-55C7-36EC-EEF99FA76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232" y="4563201"/>
              <a:ext cx="2871220" cy="1974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0CACEE-3FB1-B253-B773-48AF793243BC}"/>
                </a:ext>
              </a:extLst>
            </p:cNvPr>
            <p:cNvSpPr txBox="1"/>
            <p:nvPr/>
          </p:nvSpPr>
          <p:spPr>
            <a:xfrm>
              <a:off x="4604806" y="6098808"/>
              <a:ext cx="4233561" cy="164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National Competent Authorities</a:t>
              </a:r>
            </a:p>
            <a:p>
              <a:pPr algn="ctr"/>
              <a:r>
                <a:rPr lang="en-US" sz="1050" dirty="0"/>
                <a:t>Enforces AI ACT within the national territory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C9D88E-8D48-EC01-BFD6-0EAE6EFECA3D}"/>
              </a:ext>
            </a:extLst>
          </p:cNvPr>
          <p:cNvCxnSpPr>
            <a:cxnSpLocks/>
          </p:cNvCxnSpPr>
          <p:nvPr/>
        </p:nvCxnSpPr>
        <p:spPr>
          <a:xfrm flipV="1">
            <a:off x="1874699" y="2991392"/>
            <a:ext cx="0" cy="10923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3,900+ Inspector Cartoon Stock Photos ...">
            <a:extLst>
              <a:ext uri="{FF2B5EF4-FFF2-40B4-BE49-F238E27FC236}">
                <a16:creationId xmlns:a16="http://schemas.microsoft.com/office/drawing/2014/main" id="{CEE431BF-221F-E5CD-B30E-0019E74C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50" y="4039139"/>
            <a:ext cx="452042" cy="5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EF4F07D-0312-48CB-F811-F87B21078E78}"/>
              </a:ext>
            </a:extLst>
          </p:cNvPr>
          <p:cNvSpPr txBox="1"/>
          <p:nvPr/>
        </p:nvSpPr>
        <p:spPr>
          <a:xfrm>
            <a:off x="5714905" y="4588537"/>
            <a:ext cx="17175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Notified Bodies</a:t>
            </a:r>
          </a:p>
          <a:p>
            <a:pPr algn="ctr"/>
            <a:r>
              <a:rPr lang="en-US" sz="1050" dirty="0"/>
              <a:t>Inspect compliance with AI-ACT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5ED9A13-68C1-F976-8CC6-BB9308C0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42" y="3518547"/>
            <a:ext cx="955294" cy="9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8372A9-1347-5B0E-BBD9-190B39AD8A4B}"/>
              </a:ext>
            </a:extLst>
          </p:cNvPr>
          <p:cNvSpPr txBox="1"/>
          <p:nvPr/>
        </p:nvSpPr>
        <p:spPr>
          <a:xfrm>
            <a:off x="2097921" y="4538841"/>
            <a:ext cx="17175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EU-Oversight</a:t>
            </a:r>
          </a:p>
          <a:p>
            <a:pPr algn="ctr"/>
            <a:r>
              <a:rPr lang="en-US" sz="1050" dirty="0"/>
              <a:t>EAIB. Defines and manages AI-ACT 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82824E5B-505B-0A57-A716-26F0223459E9}"/>
              </a:ext>
            </a:extLst>
          </p:cNvPr>
          <p:cNvSpPr/>
          <p:nvPr/>
        </p:nvSpPr>
        <p:spPr>
          <a:xfrm>
            <a:off x="1409700" y="3075969"/>
            <a:ext cx="6324600" cy="4060758"/>
          </a:xfrm>
          <a:prstGeom prst="arc">
            <a:avLst>
              <a:gd name="adj1" fmla="val 1074981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EE5C22-BFB5-B0F1-8412-2B52E153DEAA}"/>
              </a:ext>
            </a:extLst>
          </p:cNvPr>
          <p:cNvCxnSpPr>
            <a:cxnSpLocks/>
          </p:cNvCxnSpPr>
          <p:nvPr/>
        </p:nvCxnSpPr>
        <p:spPr>
          <a:xfrm flipV="1">
            <a:off x="4769795" y="2390276"/>
            <a:ext cx="0" cy="71300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0ACC72-B505-B608-21A7-757CBFE302FE}"/>
              </a:ext>
            </a:extLst>
          </p:cNvPr>
          <p:cNvCxnSpPr>
            <a:cxnSpLocks/>
          </p:cNvCxnSpPr>
          <p:nvPr/>
        </p:nvCxnSpPr>
        <p:spPr>
          <a:xfrm flipV="1">
            <a:off x="7195691" y="2831356"/>
            <a:ext cx="0" cy="119929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Magnifier - Free ui icons">
            <a:extLst>
              <a:ext uri="{FF2B5EF4-FFF2-40B4-BE49-F238E27FC236}">
                <a16:creationId xmlns:a16="http://schemas.microsoft.com/office/drawing/2014/main" id="{1F124205-8C1B-B9A9-3EB0-5DE4BF05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5878">
            <a:off x="1343152" y="3331689"/>
            <a:ext cx="458753" cy="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8" descr="Magnifier - Free ui icons">
            <a:extLst>
              <a:ext uri="{FF2B5EF4-FFF2-40B4-BE49-F238E27FC236}">
                <a16:creationId xmlns:a16="http://schemas.microsoft.com/office/drawing/2014/main" id="{A60029B3-F357-FA92-7968-4EF48B4D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5878">
            <a:off x="4370895" y="2595421"/>
            <a:ext cx="309959" cy="3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8" descr="Magnifier - Free ui icons">
            <a:extLst>
              <a:ext uri="{FF2B5EF4-FFF2-40B4-BE49-F238E27FC236}">
                <a16:creationId xmlns:a16="http://schemas.microsoft.com/office/drawing/2014/main" id="{096DE9F1-310A-2839-4576-70F5943A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5">
            <a:off x="7290443" y="3137059"/>
            <a:ext cx="373214" cy="3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57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3578-5BBA-80C4-582B-A2FAB0FD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Sustainable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55C3-ADF7-5791-55C3-9D0D8C3B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3979"/>
            <a:ext cx="7886700" cy="3263504"/>
          </a:xfrm>
        </p:spPr>
        <p:txBody>
          <a:bodyPr/>
          <a:lstStyle/>
          <a:p>
            <a:r>
              <a:rPr lang="en-US" dirty="0"/>
              <a:t>17 Goals (United Nations)</a:t>
            </a:r>
          </a:p>
        </p:txBody>
      </p:sp>
      <p:pic>
        <p:nvPicPr>
          <p:cNvPr id="4" name="Google Shape;176;p10">
            <a:extLst>
              <a:ext uri="{FF2B5EF4-FFF2-40B4-BE49-F238E27FC236}">
                <a16:creationId xmlns:a16="http://schemas.microsoft.com/office/drawing/2014/main" id="{86112755-876C-56FF-40DF-BA44ADF34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5001" y="2228850"/>
            <a:ext cx="1205459" cy="12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7;p2" descr="Shadow PNGs for Free Download">
            <a:extLst>
              <a:ext uri="{FF2B5EF4-FFF2-40B4-BE49-F238E27FC236}">
                <a16:creationId xmlns:a16="http://schemas.microsoft.com/office/drawing/2014/main" id="{5050675F-B661-6D28-5C63-C1BDE3C7E9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510" b="41845"/>
          <a:stretch/>
        </p:blipFill>
        <p:spPr>
          <a:xfrm>
            <a:off x="2644437" y="3437825"/>
            <a:ext cx="866588" cy="2361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C51C9-0DA2-4FA4-1F47-58155D584D3D}"/>
              </a:ext>
            </a:extLst>
          </p:cNvPr>
          <p:cNvSpPr txBox="1"/>
          <p:nvPr/>
        </p:nvSpPr>
        <p:spPr>
          <a:xfrm>
            <a:off x="2296681" y="3673981"/>
            <a:ext cx="1562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57EA0-1BC6-7893-2BB2-CC61A563AE89}"/>
              </a:ext>
            </a:extLst>
          </p:cNvPr>
          <p:cNvSpPr txBox="1"/>
          <p:nvPr/>
        </p:nvSpPr>
        <p:spPr>
          <a:xfrm>
            <a:off x="3820981" y="2221022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TARGET 12.5</a:t>
            </a:r>
          </a:p>
          <a:p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By 2030, substantially </a:t>
            </a:r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reduce waste generation through prevention</a:t>
            </a:r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, </a:t>
            </a:r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reduction</a:t>
            </a:r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, recycling and reuse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F9610-ECD0-1DF7-2783-69BF10106C00}"/>
              </a:ext>
            </a:extLst>
          </p:cNvPr>
          <p:cNvSpPr txBox="1"/>
          <p:nvPr/>
        </p:nvSpPr>
        <p:spPr>
          <a:xfrm>
            <a:off x="3802829" y="3021040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4D4D4D"/>
                </a:solidFill>
                <a:latin typeface="Roboto" panose="02000000000000000000" pitchFamily="2" charset="0"/>
              </a:rPr>
              <a:t>Indicator 12.5.1</a:t>
            </a:r>
          </a:p>
          <a:p>
            <a:r>
              <a:rPr lang="en-US" sz="1050" dirty="0">
                <a:solidFill>
                  <a:srgbClr val="4D4D4D"/>
                </a:solidFill>
                <a:latin typeface="Roboto" panose="02000000000000000000" pitchFamily="2" charset="0"/>
              </a:rPr>
              <a:t>National recycling rate, tons of material recycled </a:t>
            </a:r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DB4882-EBC4-0921-62BF-DFA099721781}"/>
              </a:ext>
            </a:extLst>
          </p:cNvPr>
          <p:cNvSpPr/>
          <p:nvPr/>
        </p:nvSpPr>
        <p:spPr>
          <a:xfrm>
            <a:off x="2674019" y="3685421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15B59-1603-9F72-B595-00F9FB5B0228}"/>
              </a:ext>
            </a:extLst>
          </p:cNvPr>
          <p:cNvCxnSpPr>
            <a:stCxn id="15" idx="3"/>
          </p:cNvCxnSpPr>
          <p:nvPr/>
        </p:nvCxnSpPr>
        <p:spPr>
          <a:xfrm flipH="1">
            <a:off x="1905000" y="3921855"/>
            <a:ext cx="887264" cy="39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72C3E0-4622-B231-05FA-8E4A3C6EBA47}"/>
              </a:ext>
            </a:extLst>
          </p:cNvPr>
          <p:cNvSpPr txBox="1"/>
          <p:nvPr/>
        </p:nvSpPr>
        <p:spPr>
          <a:xfrm>
            <a:off x="1493520" y="4373880"/>
            <a:ext cx="11509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Broad, Conceptual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9E79-7BEE-7144-9CA8-0904CBBB5D83}"/>
              </a:ext>
            </a:extLst>
          </p:cNvPr>
          <p:cNvSpPr/>
          <p:nvPr/>
        </p:nvSpPr>
        <p:spPr>
          <a:xfrm>
            <a:off x="3802829" y="2195246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B19575-8A5D-6872-404F-96B502EE7EF7}"/>
              </a:ext>
            </a:extLst>
          </p:cNvPr>
          <p:cNvSpPr/>
          <p:nvPr/>
        </p:nvSpPr>
        <p:spPr>
          <a:xfrm>
            <a:off x="3802829" y="2999947"/>
            <a:ext cx="807423" cy="276999"/>
          </a:xfrm>
          <a:prstGeom prst="ellipse">
            <a:avLst/>
          </a:prstGeom>
          <a:noFill/>
          <a:ln>
            <a:solidFill>
              <a:srgbClr val="417E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417E9A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6F0B97-EFF7-4874-683B-612CBD2618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206540" y="1974328"/>
            <a:ext cx="990300" cy="220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DFFCC2-DBEF-214E-D47C-37E6BD05213A}"/>
              </a:ext>
            </a:extLst>
          </p:cNvPr>
          <p:cNvSpPr txBox="1"/>
          <p:nvPr/>
        </p:nvSpPr>
        <p:spPr>
          <a:xfrm>
            <a:off x="5196840" y="1770846"/>
            <a:ext cx="11509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Practical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90319E8-B290-71DC-2AAF-3743C21E9FF5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 flipH="1" flipV="1">
            <a:off x="3802828" y="3138446"/>
            <a:ext cx="769169" cy="1128753"/>
          </a:xfrm>
          <a:prstGeom prst="bentConnector4">
            <a:avLst>
              <a:gd name="adj1" fmla="val -4458"/>
              <a:gd name="adj2" fmla="val 561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B77AC1-B6AE-C408-3B7D-2591CA043426}"/>
              </a:ext>
            </a:extLst>
          </p:cNvPr>
          <p:cNvSpPr txBox="1"/>
          <p:nvPr/>
        </p:nvSpPr>
        <p:spPr>
          <a:xfrm>
            <a:off x="4126232" y="4277366"/>
            <a:ext cx="11509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7E9A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30249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2770-A933-2371-573D-312CDF04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B4282A-C1BB-E4C7-202E-D1228CE3F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MANAGE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AA4BE86-1ACD-9BEF-7679-6692E3E72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2</a:t>
            </a:r>
          </a:p>
        </p:txBody>
      </p:sp>
    </p:spTree>
    <p:extLst>
      <p:ext uri="{BB962C8B-B14F-4D97-AF65-F5344CB8AC3E}">
        <p14:creationId xmlns:p14="http://schemas.microsoft.com/office/powerpoint/2010/main" val="320115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5E55-5EF7-AE9A-647F-103BA9EA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 Breakdown Structure (WBS).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2F8D5-C042-9310-D6F0-86FDC47F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Sub-project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it-IT" dirty="0"/>
                  <a:t>State-of-the-art </a:t>
                </a:r>
                <a:r>
                  <a:rPr lang="it-IT" dirty="0" err="1"/>
                  <a:t>overview</a:t>
                </a:r>
                <a:r>
                  <a:rPr lang="it-IT" dirty="0"/>
                  <a:t>, </a:t>
                </a:r>
                <a:endParaRPr lang="en-US" dirty="0"/>
              </a:p>
              <a:p>
                <a:r>
                  <a:rPr lang="en-US" dirty="0"/>
                  <a:t>Description, Task, </a:t>
                </a:r>
                <a:r>
                  <a:rPr lang="en-US" dirty="0" err="1"/>
                  <a:t>Ouput</a:t>
                </a:r>
                <a:endParaRPr lang="en-US" dirty="0"/>
              </a:p>
              <a:p>
                <a:pPr lvl="1"/>
                <a:r>
                  <a:rPr lang="en-US" dirty="0"/>
                  <a:t>Description: find the best encoder for the gas pipe repair corpus;</a:t>
                </a:r>
              </a:p>
              <a:p>
                <a:pPr lvl="1"/>
                <a:r>
                  <a:rPr lang="en-US" dirty="0"/>
                  <a:t>Task: find models leader in Semantic Search. Compare them with naïve sentence encoders and sparse representation. Use k-Nearest Neighbors (even approximate) to select the best e; 1 task-1 guy.</a:t>
                </a:r>
              </a:p>
              <a:p>
                <a:pPr lvl="1"/>
                <a:r>
                  <a:rPr lang="en-US" dirty="0"/>
                  <a:t>Output: Encoder of the retrieval system.</a:t>
                </a:r>
              </a:p>
              <a:p>
                <a:r>
                  <a:rPr lang="en-US" dirty="0"/>
                  <a:t>Hierarchal and incremental (e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split).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2F8D5-C042-9310-D6F0-86FDC47F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7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0B429A-FD3C-F37B-EEFD-7AA48032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97" t="4565" b="47444"/>
          <a:stretch/>
        </p:blipFill>
        <p:spPr>
          <a:xfrm>
            <a:off x="1193371" y="1131376"/>
            <a:ext cx="6757261" cy="3183582"/>
          </a:xfrm>
          <a:prstGeom prst="rect">
            <a:avLst/>
          </a:prstGeom>
        </p:spPr>
      </p:pic>
      <p:pic>
        <p:nvPicPr>
          <p:cNvPr id="536" name="Google Shape;5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48" y="1731640"/>
            <a:ext cx="806225" cy="5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 rotWithShape="1">
          <a:blip r:embed="rId5">
            <a:alphaModFix/>
          </a:blip>
          <a:srcRect b="29804"/>
          <a:stretch/>
        </p:blipFill>
        <p:spPr>
          <a:xfrm>
            <a:off x="3636861" y="3761932"/>
            <a:ext cx="1059456" cy="35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 title="CoR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128" y="3710930"/>
            <a:ext cx="536819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6529" y="1721789"/>
            <a:ext cx="787673" cy="5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6"/>
          <p:cNvSpPr txBox="1"/>
          <p:nvPr/>
        </p:nvSpPr>
        <p:spPr>
          <a:xfrm>
            <a:off x="3887732" y="3208657"/>
            <a:ext cx="1368539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  <a:latin typeface="Raleway"/>
                <a:ea typeface="Raleway"/>
                <a:cs typeface="Raleway"/>
                <a:sym typeface="Raleway"/>
              </a:rPr>
              <a:t>Core</a:t>
            </a:r>
            <a:endParaRPr sz="1600" b="1" dirty="0">
              <a:solidFill>
                <a:srgbClr val="334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887731" y="2253774"/>
            <a:ext cx="1368539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</a:rPr>
              <a:t>Involved</a:t>
            </a:r>
            <a:endParaRPr sz="1600" b="1" dirty="0">
              <a:solidFill>
                <a:srgbClr val="334060"/>
              </a:solidFill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700080" y="1142860"/>
            <a:ext cx="1661052" cy="5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rgbClr val="334060"/>
                </a:solidFill>
              </a:rPr>
              <a:t>Informed</a:t>
            </a:r>
            <a:endParaRPr sz="1600" b="1" dirty="0">
              <a:solidFill>
                <a:srgbClr val="334060"/>
              </a:solidFill>
            </a:endParaRPr>
          </a:p>
        </p:txBody>
      </p:sp>
      <p:pic>
        <p:nvPicPr>
          <p:cNvPr id="544" name="Google Shape;544;p36" descr="File:Wikipedia Researcher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0419" y="2590755"/>
            <a:ext cx="684094" cy="59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65647E0-D54A-57C6-9EA4-3FAFBE49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>
                <a:solidFill>
                  <a:srgbClr val="334060"/>
                </a:solidFill>
              </a:rPr>
              <a:t>Stakeholders Map</a:t>
            </a:r>
            <a:endParaRPr lang="en-GB" dirty="0">
              <a:solidFill>
                <a:srgbClr val="334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F049D-832E-2642-4A42-FE9FFBBF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5750"/>
          <a:stretch/>
        </p:blipFill>
        <p:spPr>
          <a:xfrm>
            <a:off x="-15240" y="4280967"/>
            <a:ext cx="2217420" cy="1001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32178A-D70D-2894-EBD6-919B94492F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44" r="88703"/>
          <a:stretch/>
        </p:blipFill>
        <p:spPr>
          <a:xfrm>
            <a:off x="3907263" y="4280967"/>
            <a:ext cx="1622680" cy="1001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7A1095-D407-0797-18F2-118E582B9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372742" y="2478679"/>
            <a:ext cx="550830" cy="660996"/>
          </a:xfrm>
          <a:prstGeom prst="rect">
            <a:avLst/>
          </a:prstGeom>
        </p:spPr>
      </p:pic>
      <p:pic>
        <p:nvPicPr>
          <p:cNvPr id="19" name="Picture 18" descr="A blue pipe with a white band on it&#10;&#10;Description automatically generated">
            <a:extLst>
              <a:ext uri="{FF2B5EF4-FFF2-40B4-BE49-F238E27FC236}">
                <a16:creationId xmlns:a16="http://schemas.microsoft.com/office/drawing/2014/main" id="{A4A99D1B-2CB1-1B02-65D9-DABA6EEE3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2279" y="2772235"/>
            <a:ext cx="895644" cy="629083"/>
          </a:xfrm>
          <a:prstGeom prst="rect">
            <a:avLst/>
          </a:prstGeom>
        </p:spPr>
      </p:pic>
      <p:pic>
        <p:nvPicPr>
          <p:cNvPr id="20" name="Google Shape;232;p28">
            <a:extLst>
              <a:ext uri="{FF2B5EF4-FFF2-40B4-BE49-F238E27FC236}">
                <a16:creationId xmlns:a16="http://schemas.microsoft.com/office/drawing/2014/main" id="{906994D0-9922-47A3-8ED8-30B0C8BA31C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r="67217" b="-7659"/>
          <a:stretch/>
        </p:blipFill>
        <p:spPr>
          <a:xfrm>
            <a:off x="4347153" y="1603907"/>
            <a:ext cx="449696" cy="3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0D5A8-9A73-6AE2-6102-92C9A68FEB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644" r="88703"/>
          <a:stretch/>
        </p:blipFill>
        <p:spPr>
          <a:xfrm>
            <a:off x="2434339" y="4280967"/>
            <a:ext cx="1235336" cy="100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BC46-5579-4F3C-7CBE-6EBD7FF0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306966-0A95-A4D8-058C-78D682014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MANAGE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1DDC4B5-E0FD-204B-4620-506836835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Pillar 2</a:t>
            </a:r>
          </a:p>
        </p:txBody>
      </p:sp>
    </p:spTree>
    <p:extLst>
      <p:ext uri="{BB962C8B-B14F-4D97-AF65-F5344CB8AC3E}">
        <p14:creationId xmlns:p14="http://schemas.microsoft.com/office/powerpoint/2010/main" val="286649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52473CA-D0BE-8CEB-B109-B1CCEBAD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3C4A751F-A023-6F14-F360-E1E147FB0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Objective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800193EB-56EC-4507-57D5-F298BDEAB67B}"/>
              </a:ext>
            </a:extLst>
          </p:cNvPr>
          <p:cNvSpPr txBox="1">
            <a:spLocks/>
          </p:cNvSpPr>
          <p:nvPr/>
        </p:nvSpPr>
        <p:spPr>
          <a:xfrm>
            <a:off x="311700" y="1032595"/>
            <a:ext cx="8201025" cy="88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Evaluate the potential of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RAG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system in developing a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chatbot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to assist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gas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 fitters in the application of </a:t>
            </a:r>
            <a:r>
              <a:rPr lang="en-US" sz="1600" b="1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Patch </a:t>
            </a:r>
            <a:r>
              <a:rPr lang="en-US" sz="1600" b="1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MadFlex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, a product of Composite Research (</a:t>
            </a:r>
            <a:r>
              <a:rPr lang="en-US" sz="1600" noProof="0" dirty="0" err="1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CoRe</a:t>
            </a:r>
            <a:r>
              <a:rPr lang="en-US" sz="1600" noProof="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lang="en-US" sz="14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" name="Google Shape;175;p10">
            <a:extLst>
              <a:ext uri="{FF2B5EF4-FFF2-40B4-BE49-F238E27FC236}">
                <a16:creationId xmlns:a16="http://schemas.microsoft.com/office/drawing/2014/main" id="{5525D3A8-F0D7-0AD3-4097-0A574161D2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52" y="2149133"/>
            <a:ext cx="859864" cy="78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4;p10">
            <a:extLst>
              <a:ext uri="{FF2B5EF4-FFF2-40B4-BE49-F238E27FC236}">
                <a16:creationId xmlns:a16="http://schemas.microsoft.com/office/drawing/2014/main" id="{124EBBAD-AF11-2751-D71B-3E706965F910}"/>
              </a:ext>
            </a:extLst>
          </p:cNvPr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7628789" y="2511305"/>
            <a:ext cx="773623" cy="74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4;p10">
            <a:extLst>
              <a:ext uri="{FF2B5EF4-FFF2-40B4-BE49-F238E27FC236}">
                <a16:creationId xmlns:a16="http://schemas.microsoft.com/office/drawing/2014/main" id="{6E5B5D49-175B-CFE8-E19C-538662DB4A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6672" y="2714500"/>
            <a:ext cx="793560" cy="746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C06CF28-2BC2-C63F-4A57-BCF09D672CC5}"/>
              </a:ext>
            </a:extLst>
          </p:cNvPr>
          <p:cNvGrpSpPr/>
          <p:nvPr/>
        </p:nvGrpSpPr>
        <p:grpSpPr>
          <a:xfrm>
            <a:off x="643187" y="3436331"/>
            <a:ext cx="1527996" cy="800212"/>
            <a:chOff x="643187" y="3561299"/>
            <a:chExt cx="1527996" cy="800212"/>
          </a:xfrm>
        </p:grpSpPr>
        <p:pic>
          <p:nvPicPr>
            <p:cNvPr id="38" name="Google Shape;153;p9" descr="Shadow PNGs for Free Download">
              <a:extLst>
                <a:ext uri="{FF2B5EF4-FFF2-40B4-BE49-F238E27FC236}">
                  <a16:creationId xmlns:a16="http://schemas.microsoft.com/office/drawing/2014/main" id="{3EBFEF36-7B4E-4B47-DDCE-DFF7086210E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97482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37;p4">
              <a:extLst>
                <a:ext uri="{FF2B5EF4-FFF2-40B4-BE49-F238E27FC236}">
                  <a16:creationId xmlns:a16="http://schemas.microsoft.com/office/drawing/2014/main" id="{78C0515B-1AF9-F8F3-A7FE-41AD0607791C}"/>
                </a:ext>
              </a:extLst>
            </p:cNvPr>
            <p:cNvSpPr txBox="1"/>
            <p:nvPr/>
          </p:nvSpPr>
          <p:spPr>
            <a:xfrm>
              <a:off x="643187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99%</a:t>
              </a: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fails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0AF476-D2C6-7639-9495-AA39427F7C41}"/>
              </a:ext>
            </a:extLst>
          </p:cNvPr>
          <p:cNvGrpSpPr/>
          <p:nvPr/>
        </p:nvGrpSpPr>
        <p:grpSpPr>
          <a:xfrm>
            <a:off x="741588" y="2481789"/>
            <a:ext cx="1807834" cy="935888"/>
            <a:chOff x="741588" y="2661621"/>
            <a:chExt cx="1807834" cy="935888"/>
          </a:xfrm>
        </p:grpSpPr>
        <p:pic>
          <p:nvPicPr>
            <p:cNvPr id="1026" name="Picture 2" descr="Page 2 | Cartoon Steam PNGs for Free ...">
              <a:extLst>
                <a:ext uri="{FF2B5EF4-FFF2-40B4-BE49-F238E27FC236}">
                  <a16:creationId xmlns:a16="http://schemas.microsoft.com/office/drawing/2014/main" id="{873F9215-A20E-8A3A-D77A-472847FBD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83439">
              <a:off x="1973637" y="2945087"/>
              <a:ext cx="221585" cy="33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oogle Shape;138;p4">
              <a:extLst>
                <a:ext uri="{FF2B5EF4-FFF2-40B4-BE49-F238E27FC236}">
                  <a16:creationId xmlns:a16="http://schemas.microsoft.com/office/drawing/2014/main" id="{C0F8F021-19AB-1DA0-CBBB-B1AF69CCB5F8}"/>
                </a:ext>
              </a:extLst>
            </p:cNvPr>
            <p:cNvGrpSpPr/>
            <p:nvPr/>
          </p:nvGrpSpPr>
          <p:grpSpPr>
            <a:xfrm>
              <a:off x="741588" y="2697911"/>
              <a:ext cx="1807834" cy="899598"/>
              <a:chOff x="3977897" y="2429650"/>
              <a:chExt cx="1807834" cy="899598"/>
            </a:xfrm>
          </p:grpSpPr>
          <p:pic>
            <p:nvPicPr>
              <p:cNvPr id="21" name="Google Shape;139;p4">
                <a:extLst>
                  <a:ext uri="{FF2B5EF4-FFF2-40B4-BE49-F238E27FC236}">
                    <a16:creationId xmlns:a16="http://schemas.microsoft.com/office/drawing/2014/main" id="{B89B356F-B981-F821-1A07-24DF504CA69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80468" t="51920" r="742" b="34193"/>
              <a:stretch/>
            </p:blipFill>
            <p:spPr>
              <a:xfrm flipH="1">
                <a:off x="5298169" y="2979888"/>
                <a:ext cx="487562" cy="34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40;p4">
                <a:extLst>
                  <a:ext uri="{FF2B5EF4-FFF2-40B4-BE49-F238E27FC236}">
                    <a16:creationId xmlns:a16="http://schemas.microsoft.com/office/drawing/2014/main" id="{D1DE9C18-739A-7C30-90FC-FE3820B1623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35867" t="8207" r="23248" b="63991"/>
              <a:stretch/>
            </p:blipFill>
            <p:spPr>
              <a:xfrm>
                <a:off x="3977897" y="2429650"/>
                <a:ext cx="1241952" cy="818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" name="Google Shape;82;p1">
              <a:extLst>
                <a:ext uri="{FF2B5EF4-FFF2-40B4-BE49-F238E27FC236}">
                  <a16:creationId xmlns:a16="http://schemas.microsoft.com/office/drawing/2014/main" id="{C2ECAC95-D038-2FFA-E143-D70732D8C6F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547005">
              <a:off x="2138228" y="2780145"/>
              <a:ext cx="207742" cy="18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296;p29">
              <a:extLst>
                <a:ext uri="{FF2B5EF4-FFF2-40B4-BE49-F238E27FC236}">
                  <a16:creationId xmlns:a16="http://schemas.microsoft.com/office/drawing/2014/main" id="{852585AA-FBE0-33C8-7784-2765F5B3B59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4004336">
              <a:off x="2256609" y="2735980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96;p29">
              <a:extLst>
                <a:ext uri="{FF2B5EF4-FFF2-40B4-BE49-F238E27FC236}">
                  <a16:creationId xmlns:a16="http://schemas.microsoft.com/office/drawing/2014/main" id="{0B62D33E-BF4C-016A-653C-4FC3CF6F12EB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9385003">
              <a:off x="2028805" y="2688237"/>
              <a:ext cx="257447" cy="108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74790-6B4B-A17D-6B6A-A363CCA0600D}"/>
              </a:ext>
            </a:extLst>
          </p:cNvPr>
          <p:cNvGrpSpPr/>
          <p:nvPr/>
        </p:nvGrpSpPr>
        <p:grpSpPr>
          <a:xfrm>
            <a:off x="3884049" y="3436331"/>
            <a:ext cx="1527996" cy="800212"/>
            <a:chOff x="3884049" y="3561299"/>
            <a:chExt cx="1527996" cy="800212"/>
          </a:xfrm>
        </p:grpSpPr>
        <p:pic>
          <p:nvPicPr>
            <p:cNvPr id="44" name="Google Shape;153;p9" descr="Shadow PNGs for Free Download">
              <a:extLst>
                <a:ext uri="{FF2B5EF4-FFF2-40B4-BE49-F238E27FC236}">
                  <a16:creationId xmlns:a16="http://schemas.microsoft.com/office/drawing/2014/main" id="{CFCF3A07-5091-B678-FC48-C083CDE81F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4038344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37;p4">
              <a:extLst>
                <a:ext uri="{FF2B5EF4-FFF2-40B4-BE49-F238E27FC236}">
                  <a16:creationId xmlns:a16="http://schemas.microsoft.com/office/drawing/2014/main" id="{9606DE57-E264-9261-4E91-E52A5B84B475}"/>
                </a:ext>
              </a:extLst>
            </p:cNvPr>
            <p:cNvSpPr txBox="1"/>
            <p:nvPr/>
          </p:nvSpPr>
          <p:spPr>
            <a:xfrm>
              <a:off x="3884049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His</a:t>
              </a:r>
              <a:r>
                <a:rPr lang="en-US" sz="1600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tory &amp; AI</a:t>
              </a:r>
              <a:endParaRPr lang="en-US" sz="16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1CFD48-53A5-EE2B-2941-C7EF8B17D709}"/>
              </a:ext>
            </a:extLst>
          </p:cNvPr>
          <p:cNvGrpSpPr/>
          <p:nvPr/>
        </p:nvGrpSpPr>
        <p:grpSpPr>
          <a:xfrm>
            <a:off x="6912861" y="3436331"/>
            <a:ext cx="1527996" cy="800212"/>
            <a:chOff x="6912861" y="3561299"/>
            <a:chExt cx="1527996" cy="800212"/>
          </a:xfrm>
        </p:grpSpPr>
        <p:pic>
          <p:nvPicPr>
            <p:cNvPr id="46" name="Google Shape;153;p9" descr="Shadow PNGs for Free Download">
              <a:extLst>
                <a:ext uri="{FF2B5EF4-FFF2-40B4-BE49-F238E27FC236}">
                  <a16:creationId xmlns:a16="http://schemas.microsoft.com/office/drawing/2014/main" id="{648FB52A-D07C-4E28-9C9E-16661FDDCBE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2511" b="41846"/>
            <a:stretch/>
          </p:blipFill>
          <p:spPr>
            <a:xfrm>
              <a:off x="7067156" y="3561299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37;p4">
              <a:extLst>
                <a:ext uri="{FF2B5EF4-FFF2-40B4-BE49-F238E27FC236}">
                  <a16:creationId xmlns:a16="http://schemas.microsoft.com/office/drawing/2014/main" id="{E71D37AE-D664-50BA-D987-F288234F4A6C}"/>
                </a:ext>
              </a:extLst>
            </p:cNvPr>
            <p:cNvSpPr txBox="1"/>
            <p:nvPr/>
          </p:nvSpPr>
          <p:spPr>
            <a:xfrm>
              <a:off x="6912861" y="3930411"/>
              <a:ext cx="1527996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SDGs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4E65A-E660-5B62-A06E-04AD108C03B5}"/>
              </a:ext>
            </a:extLst>
          </p:cNvPr>
          <p:cNvGrpSpPr/>
          <p:nvPr/>
        </p:nvGrpSpPr>
        <p:grpSpPr>
          <a:xfrm>
            <a:off x="3585543" y="1863466"/>
            <a:ext cx="2512717" cy="1848834"/>
            <a:chOff x="-211477" y="1260126"/>
            <a:chExt cx="2817107" cy="1965184"/>
          </a:xfrm>
        </p:grpSpPr>
        <p:pic>
          <p:nvPicPr>
            <p:cNvPr id="62" name="Google Shape;159;p9" descr="A cartoon of a person wearing a hard hat and glasses&#10;&#10;Description automatically generated">
              <a:extLst>
                <a:ext uri="{FF2B5EF4-FFF2-40B4-BE49-F238E27FC236}">
                  <a16:creationId xmlns:a16="http://schemas.microsoft.com/office/drawing/2014/main" id="{528BC9E4-2735-314D-CDCC-B62D10D1F92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211477" y="1260126"/>
              <a:ext cx="2817107" cy="196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Picture 4" descr="Mistral Ai icon SVG Vector &amp; PNG Free Download | UXWing">
              <a:extLst>
                <a:ext uri="{FF2B5EF4-FFF2-40B4-BE49-F238E27FC236}">
                  <a16:creationId xmlns:a16="http://schemas.microsoft.com/office/drawing/2014/main" id="{912627C6-9BC5-8235-A8A3-95F90CBC2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67" y="2369637"/>
              <a:ext cx="292820" cy="29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Google Shape;61;p1" title="CoRe.png">
              <a:extLst>
                <a:ext uri="{FF2B5EF4-FFF2-40B4-BE49-F238E27FC236}">
                  <a16:creationId xmlns:a16="http://schemas.microsoft.com/office/drawing/2014/main" id="{A2099D64-4750-79AD-5755-E872EE19D1B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49590" y="1961671"/>
              <a:ext cx="352044" cy="336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F3EB-FE99-8118-215E-803B4A5D60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F411C-33E5-06BC-CFA5-4AB94B751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D4A182-37AC-F264-1C50-88629CB1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1E17D664-7AFF-378F-1BFC-591938AB0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Hypothesis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06279C35-F749-363A-313B-C9AFADFE55BB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6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A retrieval system can enhance an LLM’s performance even in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low-lexical-diversity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scenarios, where retrieved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documents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are highly </a:t>
            </a:r>
            <a:r>
              <a:rPr lang="en-US" sz="1600" b="1" noProof="0" dirty="0">
                <a:solidFill>
                  <a:schemeClr val="bg2"/>
                </a:solidFill>
                <a:latin typeface="Raleway" pitchFamily="2" charset="0"/>
              </a:rPr>
              <a:t>similar</a:t>
            </a:r>
            <a:r>
              <a:rPr lang="en-US" sz="1600" noProof="0" dirty="0">
                <a:solidFill>
                  <a:schemeClr val="bg2"/>
                </a:solidFill>
                <a:latin typeface="Raleway" pitchFamily="2" charset="0"/>
              </a:rPr>
              <a:t> to each other.</a:t>
            </a:r>
            <a:endParaRPr lang="en-US" sz="1500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364EA66-CA45-1301-AF8A-E377B4C51282}"/>
              </a:ext>
            </a:extLst>
          </p:cNvPr>
          <p:cNvSpPr txBox="1"/>
          <p:nvPr/>
        </p:nvSpPr>
        <p:spPr>
          <a:xfrm>
            <a:off x="736096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low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FDF36648-184D-7545-4464-D03C99A55C92}"/>
              </a:ext>
            </a:extLst>
          </p:cNvPr>
          <p:cNvSpPr txBox="1"/>
          <p:nvPr/>
        </p:nvSpPr>
        <p:spPr>
          <a:xfrm>
            <a:off x="2446659" y="2491425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C84E42">
                  <a:tint val="66000"/>
                  <a:satMod val="160000"/>
                </a:srgbClr>
              </a:gs>
              <a:gs pos="50000">
                <a:srgbClr val="C84E42">
                  <a:tint val="44500"/>
                  <a:satMod val="160000"/>
                </a:srgbClr>
              </a:gs>
              <a:gs pos="100000">
                <a:srgbClr val="C84E4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Aerial steel pipe, </a:t>
            </a:r>
            <a:r>
              <a:rPr lang="en-US" sz="1351" b="1" i="1" noProof="0" dirty="0"/>
              <a:t>high</a:t>
            </a:r>
            <a:r>
              <a:rPr lang="en-US" sz="1351" i="1" noProof="0" dirty="0"/>
              <a:t> pressure level</a:t>
            </a:r>
            <a:endParaRPr lang="en-US" sz="1351" noProof="0" dirty="0"/>
          </a:p>
        </p:txBody>
      </p:sp>
      <p:graphicFrame>
        <p:nvGraphicFramePr>
          <p:cNvPr id="415" name="Object 414">
            <a:extLst>
              <a:ext uri="{FF2B5EF4-FFF2-40B4-BE49-F238E27FC236}">
                <a16:creationId xmlns:a16="http://schemas.microsoft.com/office/drawing/2014/main" id="{53E72EBB-C7A4-CB68-27BB-27E4382B0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6065"/>
              </p:ext>
            </p:extLst>
          </p:nvPr>
        </p:nvGraphicFramePr>
        <p:xfrm>
          <a:off x="4925375" y="1854655"/>
          <a:ext cx="3581589" cy="203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242276" imgH="2979286" progId="Acrobat.Document.DC">
                  <p:embed/>
                </p:oleObj>
              </mc:Choice>
              <mc:Fallback>
                <p:oleObj name="Acrobat Document" r:id="rId3" imgW="5242276" imgH="2979286" progId="Acrobat.Document.DC">
                  <p:embed/>
                  <p:pic>
                    <p:nvPicPr>
                      <p:cNvPr id="415" name="Object 414">
                        <a:extLst>
                          <a:ext uri="{FF2B5EF4-FFF2-40B4-BE49-F238E27FC236}">
                            <a16:creationId xmlns:a16="http://schemas.microsoft.com/office/drawing/2014/main" id="{53E72EBB-C7A4-CB68-27BB-27E4382B0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5375" y="1854655"/>
                        <a:ext cx="3581589" cy="203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BCD5FAA-C1DC-E485-026F-1866C8DFCB32}"/>
              </a:ext>
            </a:extLst>
          </p:cNvPr>
          <p:cNvGrpSpPr/>
          <p:nvPr/>
        </p:nvGrpSpPr>
        <p:grpSpPr>
          <a:xfrm>
            <a:off x="733259" y="3207390"/>
            <a:ext cx="3133844" cy="1241676"/>
            <a:chOff x="733259" y="3207390"/>
            <a:chExt cx="3133844" cy="1241676"/>
          </a:xfrm>
        </p:grpSpPr>
        <p:pic>
          <p:nvPicPr>
            <p:cNvPr id="416" name="Google Shape;153;p9" descr="Shadow PNGs for Free Download">
              <a:extLst>
                <a:ext uri="{FF2B5EF4-FFF2-40B4-BE49-F238E27FC236}">
                  <a16:creationId xmlns:a16="http://schemas.microsoft.com/office/drawing/2014/main" id="{CE6BDB7B-4E7C-C025-1E03-A3413B2A784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832319" y="3207390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153;p9" descr="Shadow PNGs for Free Download">
              <a:extLst>
                <a:ext uri="{FF2B5EF4-FFF2-40B4-BE49-F238E27FC236}">
                  <a16:creationId xmlns:a16="http://schemas.microsoft.com/office/drawing/2014/main" id="{BE877BC0-6937-B6A6-5EB6-6687E5E2955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1" b="41846"/>
            <a:stretch/>
          </p:blipFill>
          <p:spPr>
            <a:xfrm>
              <a:off x="2545122" y="3256745"/>
              <a:ext cx="1264878" cy="48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5EC8CB2E-08B3-F848-3A27-8640E1CCC8D9}"/>
                </a:ext>
              </a:extLst>
            </p:cNvPr>
            <p:cNvSpPr txBox="1"/>
            <p:nvPr/>
          </p:nvSpPr>
          <p:spPr>
            <a:xfrm>
              <a:off x="733259" y="3925846"/>
              <a:ext cx="3133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A. </a:t>
              </a:r>
              <a:r>
                <a: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Even a single word can impact patch applicability </a:t>
              </a:r>
            </a:p>
          </p:txBody>
        </p: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FAC08BC7-9B69-DE37-EAD8-5A3D8FAFC7DA}"/>
              </a:ext>
            </a:extLst>
          </p:cNvPr>
          <p:cNvSpPr txBox="1"/>
          <p:nvPr/>
        </p:nvSpPr>
        <p:spPr>
          <a:xfrm>
            <a:off x="4762035" y="3921263"/>
            <a:ext cx="407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B.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Most common words mirror feature names of the original tabular dataset.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7D167-69CC-0105-DA04-C68F6BD2C3D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EE18-924C-B248-BC60-1B9E530A2E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C67B-D4D9-97DB-05B6-137FD35A5C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3" t="71501" r="91000" b="17462"/>
          <a:stretch/>
        </p:blipFill>
        <p:spPr>
          <a:xfrm>
            <a:off x="1202054" y="4994908"/>
            <a:ext cx="48387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24B2F90F-5F84-1A0F-86FA-885D201E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924D25-5A73-CFED-C525-7D41882C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78" y="2703597"/>
            <a:ext cx="2238205" cy="659497"/>
          </a:xfrm>
          <a:prstGeom prst="rect">
            <a:avLst/>
          </a:prstGeom>
        </p:spPr>
      </p:pic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78334AEC-F87B-7A48-0F03-7D80B8827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Corpus Lexical Entropy</a:t>
            </a:r>
          </a:p>
        </p:txBody>
      </p:sp>
      <p:sp>
        <p:nvSpPr>
          <p:cNvPr id="18" name="Google Shape;150;p9">
            <a:extLst>
              <a:ext uri="{FF2B5EF4-FFF2-40B4-BE49-F238E27FC236}">
                <a16:creationId xmlns:a16="http://schemas.microsoft.com/office/drawing/2014/main" id="{731B8592-4991-3266-01A3-61B4E9878BE7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8201025" cy="95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600" noProof="0" dirty="0">
                <a:latin typeface="Raleway" pitchFamily="2" charset="0"/>
              </a:rPr>
              <a:t>Lexical Entropy quantifies the </a:t>
            </a:r>
            <a:r>
              <a:rPr lang="en-US" sz="1600" b="1" noProof="0" dirty="0">
                <a:latin typeface="Raleway" pitchFamily="2" charset="0"/>
              </a:rPr>
              <a:t>lexical similarity</a:t>
            </a:r>
            <a:r>
              <a:rPr lang="en-US" sz="1600" noProof="0" dirty="0">
                <a:latin typeface="Raleway" pitchFamily="2" charset="0"/>
              </a:rPr>
              <a:t> in a corpus. The metric quantifies our understanding</a:t>
            </a:r>
            <a:r>
              <a:rPr lang="en-US" sz="1600" b="1" noProof="0" dirty="0">
                <a:latin typeface="Raleway" pitchFamily="2" charset="0"/>
              </a:rPr>
              <a:t>: our corpus </a:t>
            </a:r>
            <a:r>
              <a:rPr lang="en-US" sz="1600" noProof="0" dirty="0">
                <a:latin typeface="Raleway" pitchFamily="2" charset="0"/>
              </a:rPr>
              <a:t>exhibits significantly </a:t>
            </a:r>
            <a:r>
              <a:rPr lang="en-US" sz="1600" b="1" noProof="0" dirty="0">
                <a:latin typeface="Raleway" pitchFamily="2" charset="0"/>
              </a:rPr>
              <a:t>higher</a:t>
            </a:r>
            <a:r>
              <a:rPr lang="en-US" sz="1600" noProof="0" dirty="0">
                <a:latin typeface="Raleway" pitchFamily="2" charset="0"/>
              </a:rPr>
              <a:t> document </a:t>
            </a:r>
            <a:r>
              <a:rPr lang="en-US" sz="1600" b="1" noProof="0" dirty="0">
                <a:latin typeface="Raleway" pitchFamily="2" charset="0"/>
              </a:rPr>
              <a:t>similarity</a:t>
            </a:r>
            <a:r>
              <a:rPr lang="en-US" sz="1600" noProof="0" dirty="0">
                <a:latin typeface="Raleway" pitchFamily="2" charset="0"/>
              </a:rPr>
              <a:t> than </a:t>
            </a:r>
            <a:r>
              <a:rPr lang="en-US" sz="1600" b="1" noProof="0" dirty="0">
                <a:latin typeface="Raleway" pitchFamily="2" charset="0"/>
              </a:rPr>
              <a:t>other</a:t>
            </a:r>
            <a:r>
              <a:rPr lang="en-US" sz="1600" noProof="0" dirty="0">
                <a:latin typeface="Raleway" pitchFamily="2" charset="0"/>
              </a:rPr>
              <a:t> domain-specific </a:t>
            </a:r>
            <a:r>
              <a:rPr lang="en-US" sz="1600" b="1" noProof="0" dirty="0">
                <a:latin typeface="Raleway" pitchFamily="2" charset="0"/>
              </a:rPr>
              <a:t>corpora</a:t>
            </a:r>
            <a:r>
              <a:rPr lang="en-US" sz="1600" noProof="0" dirty="0">
                <a:latin typeface="Raleway" pitchFamily="2" charset="0"/>
              </a:rPr>
              <a:t>, such as PubMed-QA. This </a:t>
            </a:r>
            <a:r>
              <a:rPr lang="en-US" sz="1600" b="1" noProof="0" dirty="0">
                <a:latin typeface="Raleway" pitchFamily="2" charset="0"/>
              </a:rPr>
              <a:t>highlights the unique challenge of retrieval in our setting.</a:t>
            </a:r>
            <a:endParaRPr lang="en-US" sz="1500" b="1" noProof="0" dirty="0">
              <a:solidFill>
                <a:schemeClr val="bg2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5D56230-A1F6-E522-B7B4-A945C0CE1804}"/>
              </a:ext>
            </a:extLst>
          </p:cNvPr>
          <p:cNvSpPr txBox="1"/>
          <p:nvPr/>
        </p:nvSpPr>
        <p:spPr>
          <a:xfrm>
            <a:off x="656828" y="3626510"/>
            <a:ext cx="198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Probability of term t in document d</a:t>
            </a:r>
            <a:endParaRPr lang="en-US" sz="1400" b="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4" name="Picture 423">
            <a:extLst>
              <a:ext uri="{FF2B5EF4-FFF2-40B4-BE49-F238E27FC236}">
                <a16:creationId xmlns:a16="http://schemas.microsoft.com/office/drawing/2014/main" id="{4425E711-A73E-6388-5BFD-C450C3BC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966" y="2796540"/>
            <a:ext cx="2068682" cy="473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717A3-4284-0A50-0AB8-7DDE9E4DFB7F}"/>
              </a:ext>
            </a:extLst>
          </p:cNvPr>
          <p:cNvSpPr txBox="1"/>
          <p:nvPr/>
        </p:nvSpPr>
        <p:spPr>
          <a:xfrm>
            <a:off x="6610775" y="3626510"/>
            <a:ext cx="1665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C.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Corpus</a:t>
            </a:r>
            <a:r>
              <a:rPr lang="en-US" sz="1400" b="1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Lexical Entropy</a:t>
            </a:r>
          </a:p>
        </p:txBody>
      </p:sp>
      <p:pic>
        <p:nvPicPr>
          <p:cNvPr id="5" name="Google Shape;117;p2" descr="Shadow PNGs for Free Download">
            <a:extLst>
              <a:ext uri="{FF2B5EF4-FFF2-40B4-BE49-F238E27FC236}">
                <a16:creationId xmlns:a16="http://schemas.microsoft.com/office/drawing/2014/main" id="{F07424F1-AE00-7576-89FB-9C82812DBE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6865917" y="3283620"/>
            <a:ext cx="1155450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7;p2" descr="Shadow PNGs for Free Download">
            <a:extLst>
              <a:ext uri="{FF2B5EF4-FFF2-40B4-BE49-F238E27FC236}">
                <a16:creationId xmlns:a16="http://schemas.microsoft.com/office/drawing/2014/main" id="{7E9E36B9-E3FD-24D3-E90D-E6767D1ABF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1023171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/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b="1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</a:t>
                </a:r>
                <a:r>
                  <a:rPr lang="en-US" sz="1400" i="0" u="none" strike="noStrike" cap="none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Shannon’s entropy ove</a:t>
                </a:r>
                <a:r>
                  <a:rPr lang="en-US" noProof="0" dirty="0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𝐷</m:t>
                        </m:r>
                      </m:sub>
                    </m:sSub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(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𝑡</m:t>
                    </m:r>
                    <m:r>
                      <a:rPr lang="en-US" b="0" i="1" noProof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)</m:t>
                    </m:r>
                  </m:oMath>
                </a14:m>
                <a:endPara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C39CA5-CD84-AD34-35F8-E52ADA1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40" y="3626510"/>
                <a:ext cx="1947839" cy="523220"/>
              </a:xfrm>
              <a:prstGeom prst="rect">
                <a:avLst/>
              </a:prstGeom>
              <a:blipFill>
                <a:blip r:embed="rId6"/>
                <a:stretch>
                  <a:fillRect t="-2326" r="-250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1DFC465-B148-A457-87ED-47EE9411A5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78902" y="2758254"/>
            <a:ext cx="3230350" cy="451370"/>
          </a:xfrm>
          <a:prstGeom prst="rect">
            <a:avLst/>
          </a:prstGeom>
        </p:spPr>
      </p:pic>
      <p:pic>
        <p:nvPicPr>
          <p:cNvPr id="8" name="Google Shape;117;p2" descr="Shadow PNGs for Free Download">
            <a:extLst>
              <a:ext uri="{FF2B5EF4-FFF2-40B4-BE49-F238E27FC236}">
                <a16:creationId xmlns:a16="http://schemas.microsoft.com/office/drawing/2014/main" id="{CD8144E3-F407-BCDD-2FAB-85BF2A14C7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510" b="41845"/>
          <a:stretch/>
        </p:blipFill>
        <p:spPr>
          <a:xfrm>
            <a:off x="3940936" y="327015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539EED-9A31-A2AD-4C2E-6B081D9CE7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B93CF-E8B5-0C7D-C5BA-8EA95C333F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95BE6-1187-06BF-BCDE-BC6BD3D56E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4ECA3F-5805-C272-82D4-F3FB3196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>
            <a:extLst>
              <a:ext uri="{FF2B5EF4-FFF2-40B4-BE49-F238E27FC236}">
                <a16:creationId xmlns:a16="http://schemas.microsoft.com/office/drawing/2014/main" id="{4D535529-DA2D-341A-3A0C-146F9C8A6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 noProof="0" dirty="0">
                <a:solidFill>
                  <a:srgbClr val="253047"/>
                </a:solidFill>
                <a:latin typeface="Raleway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Define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 pitchFamily="2" charset="0"/>
                  </a:rPr>
                  <a:t>training-free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 search space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𝓢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</a:rPr>
                  <a:t> over RAG components </a:t>
                </a:r>
                <a14:m>
                  <m:oMath xmlns:m="http://schemas.openxmlformats.org/officeDocument/2006/math"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𝒆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𝒔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𝑴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𝒌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, </m:t>
                    </m:r>
                    <m:r>
                      <a:rPr lang="en-US" sz="1600" b="1" i="1" u="none" strike="noStrike" cap="none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𝜽</m:t>
                    </m:r>
                  </m:oMath>
                </a14:m>
                <a:r>
                  <a:rPr lang="en-US" sz="1600" b="1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i="0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and constrain LLM’s answer to </a:t>
                </a:r>
                <a:r>
                  <a:rPr lang="en-US" sz="1600" b="1" i="1" u="none" strike="noStrike" cap="none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YES or NO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 pitchFamily="2" charset="0"/>
                    <a:ea typeface="Raleway"/>
                    <a:cs typeface="Raleway"/>
                    <a:sym typeface="Raleway"/>
                  </a:rPr>
                  <a:t>through the prompt to facilitate evaluation.</a:t>
                </a:r>
                <a:endParaRPr lang="en-US" sz="1600" i="0" u="none" strike="noStrike" cap="none" noProof="0" dirty="0">
                  <a:solidFill>
                    <a:schemeClr val="bg2"/>
                  </a:solidFill>
                  <a:latin typeface="Raleway" pitchFamily="2" charset="0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8" name="Google Shape;150;p9">
                <a:extLst>
                  <a:ext uri="{FF2B5EF4-FFF2-40B4-BE49-F238E27FC236}">
                    <a16:creationId xmlns:a16="http://schemas.microsoft.com/office/drawing/2014/main" id="{70A5E0E7-B79B-DDA3-6956-17285D87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94" y="993643"/>
                <a:ext cx="8201025" cy="689425"/>
              </a:xfrm>
              <a:prstGeom prst="rect">
                <a:avLst/>
              </a:prstGeom>
              <a:blipFill>
                <a:blip r:embed="rId3"/>
                <a:stretch>
                  <a:fillRect l="-446" r="-372" b="-1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E9550739-7ECB-44FB-EF92-1C8E475DFA69}"/>
              </a:ext>
            </a:extLst>
          </p:cNvPr>
          <p:cNvSpPr/>
          <p:nvPr/>
        </p:nvSpPr>
        <p:spPr>
          <a:xfrm rot="5400000">
            <a:off x="4347030" y="2185351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C894980-3183-8A56-E535-986F82052E93}"/>
              </a:ext>
            </a:extLst>
          </p:cNvPr>
          <p:cNvSpPr/>
          <p:nvPr/>
        </p:nvSpPr>
        <p:spPr>
          <a:xfrm rot="5400000">
            <a:off x="3914502" y="3711675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248105DF-1BCF-E0CC-F461-5897FB450739}"/>
              </a:ext>
            </a:extLst>
          </p:cNvPr>
          <p:cNvSpPr/>
          <p:nvPr/>
        </p:nvSpPr>
        <p:spPr>
          <a:xfrm rot="5400000">
            <a:off x="4019485" y="321531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33A5B1B-5960-7D8E-B252-011CA04FB567}"/>
              </a:ext>
            </a:extLst>
          </p:cNvPr>
          <p:cNvSpPr txBox="1"/>
          <p:nvPr/>
        </p:nvSpPr>
        <p:spPr>
          <a:xfrm>
            <a:off x="4530419" y="2126216"/>
            <a:ext cx="1112097" cy="338554"/>
          </a:xfrm>
          <a:prstGeom prst="rect">
            <a:avLst/>
          </a:prstGeom>
          <a:solidFill>
            <a:srgbClr val="F2C7C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A</a:t>
            </a:r>
            <a:r>
              <a:rPr lang="en-US" sz="800" b="1" i="1" noProof="0" dirty="0"/>
              <a:t> hole </a:t>
            </a:r>
            <a:r>
              <a:rPr lang="en-US" sz="800" i="1" noProof="0" dirty="0"/>
              <a:t>near to a</a:t>
            </a:r>
            <a:r>
              <a:rPr lang="en-US" sz="800" b="1" i="1" noProof="0" dirty="0"/>
              <a:t> damaged valve</a:t>
            </a:r>
            <a:r>
              <a:rPr lang="en-US" sz="800" noProof="0" dirty="0"/>
              <a:t>”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EB6F83-5A88-4667-C555-59616E97F434}"/>
              </a:ext>
            </a:extLst>
          </p:cNvPr>
          <p:cNvSpPr txBox="1"/>
          <p:nvPr/>
        </p:nvSpPr>
        <p:spPr>
          <a:xfrm>
            <a:off x="4313533" y="2583926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steel pipe, </a:t>
            </a:r>
            <a:r>
              <a:rPr lang="en-US" sz="800" b="1" i="1" noProof="0" dirty="0"/>
              <a:t>high</a:t>
            </a:r>
            <a:r>
              <a:rPr lang="en-US" sz="800" i="1" noProof="0" dirty="0"/>
              <a:t>  pressure level</a:t>
            </a:r>
            <a:r>
              <a:rPr lang="en-US" sz="800" noProof="0" dirty="0"/>
              <a:t>”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ABEB9C4-C1A3-D50A-524E-66D0F04649F3}"/>
              </a:ext>
            </a:extLst>
          </p:cNvPr>
          <p:cNvSpPr txBox="1"/>
          <p:nvPr/>
        </p:nvSpPr>
        <p:spPr>
          <a:xfrm>
            <a:off x="4205541" y="3165032"/>
            <a:ext cx="1112097" cy="338554"/>
          </a:xfrm>
          <a:prstGeom prst="rect">
            <a:avLst/>
          </a:prstGeom>
          <a:gradFill flip="none" rotWithShape="1">
            <a:gsLst>
              <a:gs pos="0">
                <a:srgbClr val="156082">
                  <a:tint val="66000"/>
                  <a:satMod val="160000"/>
                </a:srgbClr>
              </a:gs>
              <a:gs pos="50000">
                <a:srgbClr val="156082">
                  <a:tint val="44500"/>
                  <a:satMod val="160000"/>
                </a:srgbClr>
              </a:gs>
              <a:gs pos="100000">
                <a:srgbClr val="156082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noProof="0" dirty="0"/>
              <a:t>“</a:t>
            </a:r>
            <a:r>
              <a:rPr lang="en-US" sz="800" b="1" i="1" noProof="0" dirty="0"/>
              <a:t>Aerial</a:t>
            </a:r>
            <a:r>
              <a:rPr lang="en-US" sz="800" i="1" noProof="0" dirty="0"/>
              <a:t> steel pipe, low pressure level”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81DA4FF-39A0-D6FF-BEBC-944C72F8418A}"/>
              </a:ext>
            </a:extLst>
          </p:cNvPr>
          <p:cNvSpPr/>
          <p:nvPr/>
        </p:nvSpPr>
        <p:spPr>
          <a:xfrm>
            <a:off x="1600635" y="2033038"/>
            <a:ext cx="4506763" cy="2170731"/>
          </a:xfrm>
          <a:prstGeom prst="roundRect">
            <a:avLst>
              <a:gd name="adj" fmla="val 11402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241DDB1E-FA24-24AD-0787-0CD324F39263}"/>
              </a:ext>
            </a:extLst>
          </p:cNvPr>
          <p:cNvSpPr/>
          <p:nvPr/>
        </p:nvSpPr>
        <p:spPr>
          <a:xfrm>
            <a:off x="1792474" y="2445460"/>
            <a:ext cx="531271" cy="1444410"/>
          </a:xfrm>
          <a:prstGeom prst="roundRect">
            <a:avLst/>
          </a:prstGeom>
          <a:solidFill>
            <a:srgbClr val="67AB9F"/>
          </a:solidFill>
          <a:ln>
            <a:solidFill>
              <a:srgbClr val="67A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i="1" noProof="0" dirty="0">
              <a:solidFill>
                <a:schemeClr val="tx1"/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16155420-F615-4551-6650-A788493B1A7F}"/>
              </a:ext>
            </a:extLst>
          </p:cNvPr>
          <p:cNvSpPr/>
          <p:nvPr/>
        </p:nvSpPr>
        <p:spPr>
          <a:xfrm>
            <a:off x="2553702" y="2912949"/>
            <a:ext cx="97363" cy="467360"/>
          </a:xfrm>
          <a:prstGeom prst="roundRect">
            <a:avLst/>
          </a:prstGeom>
          <a:solidFill>
            <a:srgbClr val="67AB9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rgbClr val="67AB9F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99941B0-84F2-1A67-2F28-CE0A38D139D0}"/>
              </a:ext>
            </a:extLst>
          </p:cNvPr>
          <p:cNvSpPr txBox="1"/>
          <p:nvPr/>
        </p:nvSpPr>
        <p:spPr>
          <a:xfrm>
            <a:off x="4096620" y="3611044"/>
            <a:ext cx="1112097" cy="46166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noProof="0" dirty="0"/>
              <a:t>“</a:t>
            </a:r>
            <a:r>
              <a:rPr lang="en-US" sz="800" i="1" noProof="0" dirty="0"/>
              <a:t>Underground </a:t>
            </a:r>
            <a:r>
              <a:rPr lang="en-US" sz="800" b="1" i="1" noProof="0" dirty="0"/>
              <a:t>polyethylene</a:t>
            </a:r>
            <a:r>
              <a:rPr lang="en-US" sz="800" i="1" noProof="0" dirty="0"/>
              <a:t> pipe, low pressure level</a:t>
            </a:r>
            <a:r>
              <a:rPr lang="en-US" sz="800" noProof="0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/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baseline="-25000" noProof="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CDD27E2-A548-213B-B144-16D32C41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4" y="3336974"/>
                <a:ext cx="551750" cy="35753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FFD848D-3930-BB27-89D1-A25400EA474F}"/>
              </a:ext>
            </a:extLst>
          </p:cNvPr>
          <p:cNvCxnSpPr>
            <a:cxnSpLocks/>
            <a:stCxn id="180" idx="3"/>
          </p:cNvCxnSpPr>
          <p:nvPr/>
        </p:nvCxnSpPr>
        <p:spPr>
          <a:xfrm flipV="1">
            <a:off x="2651065" y="2870848"/>
            <a:ext cx="1382642" cy="27578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903B823-7ED6-5777-7F81-EA3D8A262625}"/>
              </a:ext>
            </a:extLst>
          </p:cNvPr>
          <p:cNvSpPr/>
          <p:nvPr/>
        </p:nvSpPr>
        <p:spPr>
          <a:xfrm>
            <a:off x="6102860" y="2033037"/>
            <a:ext cx="1309608" cy="2170731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6CAF726-8296-00C1-F5D7-B265A1E98DE7}"/>
              </a:ext>
            </a:extLst>
          </p:cNvPr>
          <p:cNvCxnSpPr>
            <a:cxnSpLocks/>
            <a:stCxn id="180" idx="3"/>
            <a:endCxn id="174" idx="2"/>
          </p:cNvCxnSpPr>
          <p:nvPr/>
        </p:nvCxnSpPr>
        <p:spPr>
          <a:xfrm>
            <a:off x="2651065" y="3146630"/>
            <a:ext cx="1277189" cy="208598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D8B9B94-8D25-E184-0C5A-5149DAF3F2FB}"/>
              </a:ext>
            </a:extLst>
          </p:cNvPr>
          <p:cNvCxnSpPr>
            <a:cxnSpLocks/>
            <a:stCxn id="180" idx="3"/>
            <a:endCxn id="173" idx="2"/>
          </p:cNvCxnSpPr>
          <p:nvPr/>
        </p:nvCxnSpPr>
        <p:spPr>
          <a:xfrm>
            <a:off x="2651064" y="3146629"/>
            <a:ext cx="1172205" cy="70496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55F823B-3006-4540-30C4-294401C0A905}"/>
              </a:ext>
            </a:extLst>
          </p:cNvPr>
          <p:cNvCxnSpPr>
            <a:cxnSpLocks/>
            <a:stCxn id="180" idx="3"/>
            <a:endCxn id="172" idx="2"/>
          </p:cNvCxnSpPr>
          <p:nvPr/>
        </p:nvCxnSpPr>
        <p:spPr>
          <a:xfrm flipV="1">
            <a:off x="2651064" y="2325266"/>
            <a:ext cx="1604735" cy="821364"/>
          </a:xfrm>
          <a:prstGeom prst="line">
            <a:avLst/>
          </a:prstGeom>
          <a:ln w="6350"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/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99AA9E6-E565-578A-1E04-09EB43E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33" y="2527179"/>
                <a:ext cx="590816" cy="302840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/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F0B5F2F-2516-74A4-06CD-9537B4F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85" y="2008450"/>
                <a:ext cx="551750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F9D37F1-A999-F906-8E73-7F2329F0A292}"/>
              </a:ext>
            </a:extLst>
          </p:cNvPr>
          <p:cNvCxnSpPr>
            <a:cxnSpLocks/>
            <a:stCxn id="328" idx="3"/>
          </p:cNvCxnSpPr>
          <p:nvPr/>
        </p:nvCxnSpPr>
        <p:spPr>
          <a:xfrm flipV="1">
            <a:off x="1521782" y="3131856"/>
            <a:ext cx="334359" cy="636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48B4B8-E590-6485-8B2B-629C97C0C823}"/>
              </a:ext>
            </a:extLst>
          </p:cNvPr>
          <p:cNvCxnSpPr>
            <a:cxnSpLocks/>
            <a:endCxn id="180" idx="1"/>
          </p:cNvCxnSpPr>
          <p:nvPr/>
        </p:nvCxnSpPr>
        <p:spPr>
          <a:xfrm>
            <a:off x="2338981" y="3146629"/>
            <a:ext cx="214721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C3473FDA-FD62-414D-DB7A-BB8D1C327D3F}"/>
              </a:ext>
            </a:extLst>
          </p:cNvPr>
          <p:cNvSpPr txBox="1"/>
          <p:nvPr/>
        </p:nvSpPr>
        <p:spPr>
          <a:xfrm>
            <a:off x="6480011" y="3729810"/>
            <a:ext cx="56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{q}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718AE97-6067-036E-AB50-7527CED55CBD}"/>
              </a:ext>
            </a:extLst>
          </p:cNvPr>
          <p:cNvSpPr/>
          <p:nvPr/>
        </p:nvSpPr>
        <p:spPr>
          <a:xfrm>
            <a:off x="3526759" y="2406458"/>
            <a:ext cx="163136" cy="1572450"/>
          </a:xfrm>
          <a:prstGeom prst="ellipse">
            <a:avLst/>
          </a:prstGeom>
          <a:noFill/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CD417F44-B1D9-19DC-7895-1EE1CBE82037}"/>
              </a:ext>
            </a:extLst>
          </p:cNvPr>
          <p:cNvSpPr/>
          <p:nvPr/>
        </p:nvSpPr>
        <p:spPr>
          <a:xfrm rot="5400000">
            <a:off x="4124939" y="2730933"/>
            <a:ext cx="97363" cy="2798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7" noProof="0" dirty="0">
              <a:solidFill>
                <a:sysClr val="windowText" lastClr="000000"/>
              </a:solidFill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35B1A671-83AC-1870-6274-669A1E34D277}"/>
              </a:ext>
            </a:extLst>
          </p:cNvPr>
          <p:cNvCxnSpPr>
            <a:cxnSpLocks/>
            <a:stCxn id="328" idx="2"/>
            <a:endCxn id="320" idx="2"/>
          </p:cNvCxnSpPr>
          <p:nvPr/>
        </p:nvCxnSpPr>
        <p:spPr>
          <a:xfrm rot="16200000" flipH="1">
            <a:off x="3505269" y="778324"/>
            <a:ext cx="547113" cy="5971411"/>
          </a:xfrm>
          <a:prstGeom prst="bentConnector3">
            <a:avLst>
              <a:gd name="adj1" fmla="val 151532"/>
            </a:avLst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0FAA04-3319-FFA1-36DF-7568B6C82461}"/>
              </a:ext>
            </a:extLst>
          </p:cNvPr>
          <p:cNvCxnSpPr>
            <a:cxnSpLocks/>
            <a:stCxn id="332" idx="2"/>
            <a:endCxn id="391" idx="1"/>
          </p:cNvCxnSpPr>
          <p:nvPr/>
        </p:nvCxnSpPr>
        <p:spPr>
          <a:xfrm>
            <a:off x="5349602" y="3070439"/>
            <a:ext cx="910403" cy="626586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4D2B967E-7FB8-B161-AA23-BB6DC3891E1E}"/>
              </a:ext>
            </a:extLst>
          </p:cNvPr>
          <p:cNvCxnSpPr>
            <a:cxnSpLocks/>
            <a:stCxn id="333" idx="0"/>
            <a:endCxn id="391" idx="1"/>
          </p:cNvCxnSpPr>
          <p:nvPr/>
        </p:nvCxnSpPr>
        <p:spPr>
          <a:xfrm>
            <a:off x="5240894" y="3315732"/>
            <a:ext cx="1019111" cy="381293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D66ABA0-8444-F14F-D542-4375CD19E57E}"/>
              </a:ext>
            </a:extLst>
          </p:cNvPr>
          <p:cNvCxnSpPr>
            <a:cxnSpLocks/>
            <a:stCxn id="334" idx="0"/>
            <a:endCxn id="391" idx="1"/>
          </p:cNvCxnSpPr>
          <p:nvPr/>
        </p:nvCxnSpPr>
        <p:spPr>
          <a:xfrm flipV="1">
            <a:off x="5145050" y="3697025"/>
            <a:ext cx="1114955" cy="188319"/>
          </a:xfrm>
          <a:prstGeom prst="line">
            <a:avLst/>
          </a:prstGeom>
          <a:ln w="12700">
            <a:solidFill>
              <a:srgbClr val="67AB9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0F30809-27B6-2CB1-DC1E-589064DAB8CC}"/>
              </a:ext>
            </a:extLst>
          </p:cNvPr>
          <p:cNvCxnSpPr>
            <a:cxnSpLocks/>
            <a:stCxn id="184" idx="3"/>
            <a:endCxn id="330" idx="1"/>
          </p:cNvCxnSpPr>
          <p:nvPr/>
        </p:nvCxnSpPr>
        <p:spPr>
          <a:xfrm flipV="1">
            <a:off x="7412468" y="3117252"/>
            <a:ext cx="236107" cy="1151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F906CF83-2595-78E9-2759-AB7326F8AD31}"/>
              </a:ext>
            </a:extLst>
          </p:cNvPr>
          <p:cNvSpPr txBox="1"/>
          <p:nvPr/>
        </p:nvSpPr>
        <p:spPr>
          <a:xfrm>
            <a:off x="64457" y="2774509"/>
            <a:ext cx="1457325" cy="715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i="1" noProof="0" dirty="0"/>
              <a:t>Underground steel pipe, low pressure level</a:t>
            </a:r>
            <a:endParaRPr lang="en-US" sz="1351" noProof="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B866D75-EB71-3A8E-5091-EC50B5FF77D0}"/>
              </a:ext>
            </a:extLst>
          </p:cNvPr>
          <p:cNvSpPr txBox="1"/>
          <p:nvPr/>
        </p:nvSpPr>
        <p:spPr>
          <a:xfrm>
            <a:off x="258767" y="2454816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 (q)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6D6BB9C-DA47-5CCE-9D06-91ACBEC02DBD}"/>
              </a:ext>
            </a:extLst>
          </p:cNvPr>
          <p:cNvSpPr txBox="1"/>
          <p:nvPr/>
        </p:nvSpPr>
        <p:spPr>
          <a:xfrm>
            <a:off x="7648575" y="2759269"/>
            <a:ext cx="1457325" cy="715965"/>
          </a:xfrm>
          <a:prstGeom prst="rect">
            <a:avLst/>
          </a:prstGeom>
          <a:gradFill flip="none" rotWithShape="1">
            <a:gsLst>
              <a:gs pos="0">
                <a:srgbClr val="7EA6E0">
                  <a:tint val="66000"/>
                  <a:satMod val="160000"/>
                </a:srgbClr>
              </a:gs>
              <a:gs pos="50000">
                <a:srgbClr val="7EA6E0">
                  <a:tint val="44500"/>
                  <a:satMod val="160000"/>
                </a:srgbClr>
              </a:gs>
              <a:gs pos="100000">
                <a:srgbClr val="7EA6E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The leak is </a:t>
            </a:r>
            <a:r>
              <a:rPr lang="en-US" sz="1351" i="1" u="sng" noProof="0" dirty="0"/>
              <a:t>patchable</a:t>
            </a:r>
            <a:r>
              <a:rPr lang="en-US" sz="1351" noProof="0" dirty="0"/>
              <a:t> [because…]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94730A1-51EC-2101-4CBE-33452DB0F470}"/>
              </a:ext>
            </a:extLst>
          </p:cNvPr>
          <p:cNvSpPr txBox="1"/>
          <p:nvPr/>
        </p:nvSpPr>
        <p:spPr>
          <a:xfrm>
            <a:off x="7812385" y="2462803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 (</a:t>
            </a:r>
            <a:r>
              <a:rPr lang="en-US" sz="1351" i="1" u="sng" noProof="0" dirty="0"/>
              <a:t>L</a:t>
            </a:r>
            <a:r>
              <a:rPr lang="en-US" sz="1351" noProof="0" dirty="0"/>
              <a:t>)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63DDE91-16FF-7367-042B-02F2BB603510}"/>
              </a:ext>
            </a:extLst>
          </p:cNvPr>
          <p:cNvSpPr txBox="1"/>
          <p:nvPr/>
        </p:nvSpPr>
        <p:spPr>
          <a:xfrm>
            <a:off x="5183435" y="2851148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b="1" i="1" baseline="-25000" noProof="0" dirty="0"/>
              <a:t>k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B593BBE-DEA9-CB11-01F0-F502679B1542}"/>
              </a:ext>
            </a:extLst>
          </p:cNvPr>
          <p:cNvSpPr txBox="1"/>
          <p:nvPr/>
        </p:nvSpPr>
        <p:spPr>
          <a:xfrm>
            <a:off x="5074727" y="3315732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2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E85A740-494B-9060-ACCF-2ADB3B009F8D}"/>
              </a:ext>
            </a:extLst>
          </p:cNvPr>
          <p:cNvSpPr txBox="1"/>
          <p:nvPr/>
        </p:nvSpPr>
        <p:spPr>
          <a:xfrm>
            <a:off x="4978883" y="3885344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1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A6C503C-D10F-7695-EBC5-3C591CA98BFC}"/>
              </a:ext>
            </a:extLst>
          </p:cNvPr>
          <p:cNvSpPr txBox="1"/>
          <p:nvPr/>
        </p:nvSpPr>
        <p:spPr>
          <a:xfrm>
            <a:off x="5425630" y="2276583"/>
            <a:ext cx="33233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noProof="0" dirty="0"/>
              <a:t>d</a:t>
            </a:r>
            <a:r>
              <a:rPr lang="en-US" sz="825" i="1" baseline="-25000" noProof="0" dirty="0"/>
              <a:t>i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710E0F8-0737-C3F4-7ADD-C5D671F8FAAD}"/>
              </a:ext>
            </a:extLst>
          </p:cNvPr>
          <p:cNvSpPr txBox="1"/>
          <p:nvPr/>
        </p:nvSpPr>
        <p:spPr>
          <a:xfrm>
            <a:off x="6290372" y="3260720"/>
            <a:ext cx="93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Prompt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4ECF98D-FB97-906E-1821-8292252C19EA}"/>
              </a:ext>
            </a:extLst>
          </p:cNvPr>
          <p:cNvGrpSpPr/>
          <p:nvPr/>
        </p:nvGrpSpPr>
        <p:grpSpPr>
          <a:xfrm>
            <a:off x="5864549" y="1704287"/>
            <a:ext cx="1644952" cy="320677"/>
            <a:chOff x="5949500" y="1168572"/>
            <a:chExt cx="1644952" cy="320677"/>
          </a:xfrm>
        </p:grpSpPr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0B56F962-088D-C4C9-B72C-245E3863DDA7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7B251211-B8DF-706D-9175-5998D732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137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3632D00-8ED2-E8C7-E922-71E149ED9D30}"/>
              </a:ext>
            </a:extLst>
          </p:cNvPr>
          <p:cNvGrpSpPr/>
          <p:nvPr/>
        </p:nvGrpSpPr>
        <p:grpSpPr>
          <a:xfrm>
            <a:off x="2825689" y="1710462"/>
            <a:ext cx="2052978" cy="324934"/>
            <a:chOff x="2819076" y="1155254"/>
            <a:chExt cx="2052978" cy="324934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DA86686-6446-E41A-07B6-8E3BF71408CC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AA7BA7CC-B071-D34C-34E9-9B3F7F0A1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8"/>
                  <a:stretch>
                    <a:fillRect l="-9302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/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SzPts val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{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𝑒𝑥𝑎𝑚𝑝𝑙𝑒𝑠</m:t>
                      </m:r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 </m:t>
                      </m:r>
                      <m:sSub>
                        <m:sSubPr>
                          <m:ctrlP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200" i="1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𝒩</m:t>
                          </m:r>
                        </m:e>
                        <m:sub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  <m:r>
                            <a:rPr lang="en-US" sz="1200" b="0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,</m:t>
                          </m:r>
                          <m:r>
                            <a:rPr lang="en-US" sz="1200" b="1" i="1" u="none" strike="noStrike" cap="none" noProof="0" smtClean="0">
                              <a:solidFill>
                                <a:srgbClr val="67AB9F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𝒌</m:t>
                          </m:r>
                        </m:sub>
                      </m:sSub>
                      <m:r>
                        <a:rPr lang="en-US" sz="1200" b="0" i="1" u="none" strike="noStrike" cap="none" noProof="0" smtClean="0">
                          <a:solidFill>
                            <a:srgbClr val="67AB9F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}</m:t>
                      </m:r>
                    </m:oMath>
                  </m:oMathPara>
                </a14:m>
                <a:endParaRPr lang="en-US" sz="1200" b="0" i="0" u="none" strike="noStrike" cap="none" noProof="0" dirty="0">
                  <a:solidFill>
                    <a:srgbClr val="67AB9F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FF390372-3249-0F2D-B7AE-B7E45B20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05" y="3597542"/>
                <a:ext cx="1097455" cy="198965"/>
              </a:xfrm>
              <a:prstGeom prst="rect">
                <a:avLst/>
              </a:prstGeom>
              <a:blipFill>
                <a:blip r:embed="rId9"/>
                <a:stretch>
                  <a:fillRect l="-8333" r="-500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96E4F788-51D7-4499-91EE-B50F8E8522E4}"/>
              </a:ext>
            </a:extLst>
          </p:cNvPr>
          <p:cNvSpPr/>
          <p:nvPr/>
        </p:nvSpPr>
        <p:spPr>
          <a:xfrm>
            <a:off x="6173184" y="3542707"/>
            <a:ext cx="1196232" cy="521626"/>
          </a:xfrm>
          <a:prstGeom prst="roundRect">
            <a:avLst/>
          </a:prstGeom>
          <a:noFill/>
          <a:ln w="317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BF0FC907-5F13-B8B8-BC06-E6AE4AEBE793}"/>
              </a:ext>
            </a:extLst>
          </p:cNvPr>
          <p:cNvSpPr txBox="1"/>
          <p:nvPr/>
        </p:nvSpPr>
        <p:spPr>
          <a:xfrm rot="1930828">
            <a:off x="2733263" y="3391387"/>
            <a:ext cx="750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baseline="-25000" noProof="0" dirty="0"/>
              <a:t>FAISS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/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𝒔</m:t>
                      </m:r>
                      <m:r>
                        <a:rPr lang="en-US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,⋅)</m:t>
                      </m:r>
                    </m:oMath>
                  </m:oMathPara>
                </a14:m>
                <a:endParaRPr lang="en-US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D3D5C7-784C-C149-B00A-E1DCA914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6684">
                <a:off x="2869646" y="2627503"/>
                <a:ext cx="543610" cy="232051"/>
              </a:xfrm>
              <a:prstGeom prst="rect">
                <a:avLst/>
              </a:prstGeom>
              <a:blipFill>
                <a:blip r:embed="rId10"/>
                <a:stretch>
                  <a:fillRect l="-1020" r="-918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: Rounded Corners 394">
            <a:extLst>
              <a:ext uri="{FF2B5EF4-FFF2-40B4-BE49-F238E27FC236}">
                <a16:creationId xmlns:a16="http://schemas.microsoft.com/office/drawing/2014/main" id="{5FBB0CAA-91A9-2917-0CC2-CC9E9B196597}"/>
              </a:ext>
            </a:extLst>
          </p:cNvPr>
          <p:cNvSpPr/>
          <p:nvPr/>
        </p:nvSpPr>
        <p:spPr>
          <a:xfrm>
            <a:off x="6273559" y="2298567"/>
            <a:ext cx="1010511" cy="916413"/>
          </a:xfrm>
          <a:prstGeom prst="roundRect">
            <a:avLst/>
          </a:prstGeom>
          <a:solidFill>
            <a:srgbClr val="ABC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noProof="0" dirty="0">
              <a:solidFill>
                <a:sysClr val="windowText" lastClr="000000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DCDA91D-B680-3E77-84C2-7150AE109122}"/>
              </a:ext>
            </a:extLst>
          </p:cNvPr>
          <p:cNvSpPr txBox="1"/>
          <p:nvPr/>
        </p:nvSpPr>
        <p:spPr>
          <a:xfrm>
            <a:off x="6204969" y="2021488"/>
            <a:ext cx="999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rgbClr val="7EA6E0"/>
                </a:solidFill>
              </a:rPr>
              <a:t>Decoder </a:t>
            </a:r>
            <a:endParaRPr lang="en-US" b="0" noProof="0" dirty="0">
              <a:solidFill>
                <a:srgbClr val="7EA6E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/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solidFill>
                            <a:srgbClr val="7EA6E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D72002-279D-1008-45B0-0CB1D20BF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14" y="2032193"/>
                <a:ext cx="39524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749B1E3B-CB05-A4DB-53D6-AF31456C0CC0}"/>
              </a:ext>
            </a:extLst>
          </p:cNvPr>
          <p:cNvGrpSpPr/>
          <p:nvPr/>
        </p:nvGrpSpPr>
        <p:grpSpPr>
          <a:xfrm>
            <a:off x="1474933" y="2134440"/>
            <a:ext cx="1166352" cy="338554"/>
            <a:chOff x="1443727" y="1589951"/>
            <a:chExt cx="1166352" cy="338554"/>
          </a:xfrm>
        </p:grpSpPr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23AD5EAC-11A7-721B-C270-574C79AE3711}"/>
                </a:ext>
              </a:extLst>
            </p:cNvPr>
            <p:cNvSpPr txBox="1"/>
            <p:nvPr/>
          </p:nvSpPr>
          <p:spPr>
            <a:xfrm>
              <a:off x="1443727" y="1615266"/>
              <a:ext cx="1111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0" dirty="0">
                  <a:solidFill>
                    <a:srgbClr val="67AB9F"/>
                  </a:solidFill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/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noProof="0" smtClean="0">
                            <a:solidFill>
                              <a:srgbClr val="67AB9F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𝒆</m:t>
                        </m:r>
                      </m:oMath>
                    </m:oMathPara>
                  </a14:m>
                  <a:endParaRPr lang="en-US" sz="1600" noProof="0" dirty="0">
                    <a:solidFill>
                      <a:srgbClr val="67AB9F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BAEE4FE-9E3F-F152-B33D-24618F81C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830" y="1589951"/>
                  <a:ext cx="39524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/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70E5D63-5B79-0BA9-F519-02982DC48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03" y="3039965"/>
                <a:ext cx="590816" cy="302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/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aseline="-25000" noProof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00693375-6D2A-07B8-2A66-D7212036A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69" y="3545422"/>
                <a:ext cx="590816" cy="3028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/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𝑴</m:t>
                          </m:r>
                        </m:e>
                        <m:sub>
                          <m:r>
                            <a:rPr lang="en-US" sz="1600" b="1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b="1" baseline="-25000" noProof="0" dirty="0"/>
              </a:p>
            </p:txBody>
          </p:sp>
        </mc:Choice>
        <mc:Fallback xmlns="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16BC41A-96C9-ED84-303B-998BEAF2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98" y="2134922"/>
                <a:ext cx="551750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/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𝒆</m:t>
                      </m:r>
                    </m:oMath>
                  </m:oMathPara>
                </a14:m>
                <a:endParaRPr lang="en-US" sz="5400" b="1" i="1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2FDA891E-2903-F7BC-0DA9-43941E5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2" y="2619377"/>
                <a:ext cx="323175" cy="923330"/>
              </a:xfrm>
              <a:prstGeom prst="rect">
                <a:avLst/>
              </a:prstGeom>
              <a:blipFill>
                <a:blip r:embed="rId16"/>
                <a:stretch>
                  <a:fillRect l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/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𝜽</m:t>
                      </m:r>
                    </m:oMath>
                  </m:oMathPara>
                </a14:m>
                <a:endParaRPr lang="en-US" sz="48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FD5F8FF-9C82-6F4D-0020-FD03D0208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68" y="2314024"/>
                <a:ext cx="395249" cy="830997"/>
              </a:xfrm>
              <a:prstGeom prst="rect">
                <a:avLst/>
              </a:prstGeom>
              <a:blipFill>
                <a:blip r:embed="rId1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6261D-C242-326B-B703-FC62812E02B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FF3C6-5B1E-99FF-6DA3-22CA8A969CE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39931-E764-473D-3147-FABF7C9AE8A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EFA3D-80FD-2072-5E3B-3EF62E810A0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83" t="71501" r="91000" b="17462"/>
          <a:stretch/>
        </p:blipFill>
        <p:spPr>
          <a:xfrm>
            <a:off x="2282189" y="4995831"/>
            <a:ext cx="543500" cy="1104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551674-FEEA-3446-4491-2ED01D89CF20}"/>
              </a:ext>
            </a:extLst>
          </p:cNvPr>
          <p:cNvGrpSpPr/>
          <p:nvPr/>
        </p:nvGrpSpPr>
        <p:grpSpPr>
          <a:xfrm>
            <a:off x="1879363" y="4369088"/>
            <a:ext cx="5385273" cy="543691"/>
            <a:chOff x="1879363" y="4369088"/>
            <a:chExt cx="5385273" cy="5436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7E98F8-F9FD-60FA-CC1B-FEF61BE69E15}"/>
                </a:ext>
              </a:extLst>
            </p:cNvPr>
            <p:cNvSpPr txBox="1"/>
            <p:nvPr/>
          </p:nvSpPr>
          <p:spPr>
            <a:xfrm>
              <a:off x="1879363" y="4605002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Searchable RAG.</a:t>
              </a:r>
            </a:p>
          </p:txBody>
        </p:sp>
        <p:pic>
          <p:nvPicPr>
            <p:cNvPr id="2" name="Google Shape;117;p2" descr="Shadow PNGs for Free Download">
              <a:extLst>
                <a:ext uri="{FF2B5EF4-FFF2-40B4-BE49-F238E27FC236}">
                  <a16:creationId xmlns:a16="http://schemas.microsoft.com/office/drawing/2014/main" id="{81B16AC6-C3D5-4E55-3FDD-9429A4C5AE31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 t="42510" b="41845"/>
            <a:stretch/>
          </p:blipFill>
          <p:spPr>
            <a:xfrm>
              <a:off x="4000705" y="4369088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626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24EEA60-7FBA-ACA5-C240-3E6CB1AF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255B62-8882-6B00-7CAE-CA0F6E7926C5}"/>
              </a:ext>
            </a:extLst>
          </p:cNvPr>
          <p:cNvSpPr txBox="1"/>
          <p:nvPr/>
        </p:nvSpPr>
        <p:spPr>
          <a:xfrm>
            <a:off x="7693803" y="1895988"/>
            <a:ext cx="10169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noProof="0" dirty="0"/>
              <a:t>L</a:t>
            </a:r>
          </a:p>
          <a:p>
            <a:pPr algn="ctr"/>
            <a:endParaRPr lang="en-US" sz="2400" u="sng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RAG system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to </a:t>
                </a:r>
                <a14:m>
                  <m:oMath xmlns:m="http://schemas.openxmlformats.org/officeDocument/2006/math"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𝑞</m:t>
                    </m:r>
                    <m:r>
                      <a:rPr lang="en-US" sz="1600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 </m:t>
                    </m:r>
                  </m:oMath>
                </a14:m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can be described as </a:t>
                </a:r>
                <a14:m>
                  <m:oMath xmlns:m="http://schemas.openxmlformats.org/officeDocument/2006/math">
                    <m:r>
                      <a:rPr lang="en-US" sz="1600" i="1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60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16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ℛ</m:t>
                            </m:r>
                          </m:e>
                          <m:sub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b="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 noProof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1600" b="0" i="0" kern="100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b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</a:br>
                <a:endParaRPr lang="en-US" sz="1600" noProof="0" dirty="0">
                  <a:solidFill>
                    <a:schemeClr val="bg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We fix similarity score to embedding’s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dot product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, while the number of examples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k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spans from 1 to 11 with a step size of 2: </a:t>
                </a:r>
              </a:p>
            </p:txBody>
          </p:sp>
        </mc:Choice>
        <mc:Fallback xmlns="">
          <p:sp>
            <p:nvSpPr>
              <p:cNvPr id="20" name="Google Shape;150;p9">
                <a:extLst>
                  <a:ext uri="{FF2B5EF4-FFF2-40B4-BE49-F238E27FC236}">
                    <a16:creationId xmlns:a16="http://schemas.microsoft.com/office/drawing/2014/main" id="{2EFFE920-4C3A-7620-5C8B-3F44F7B5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0" y="1002915"/>
                <a:ext cx="8407339" cy="490615"/>
              </a:xfrm>
              <a:prstGeom prst="rect">
                <a:avLst/>
              </a:prstGeom>
              <a:blipFill>
                <a:blip r:embed="rId3"/>
                <a:stretch>
                  <a:fillRect r="-1015" b="-4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AC17CD1-C851-DE5E-FD02-4EAA5BC8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04"/>
          <a:stretch/>
        </p:blipFill>
        <p:spPr>
          <a:xfrm>
            <a:off x="1735959" y="2003434"/>
            <a:ext cx="3337305" cy="685326"/>
          </a:xfrm>
          <a:prstGeom prst="rect">
            <a:avLst/>
          </a:prstGeom>
        </p:spPr>
      </p:pic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E5F6A9A-3DE1-39B8-D5AC-D8625BF1FAC2}"/>
              </a:ext>
            </a:extLst>
          </p:cNvPr>
          <p:cNvSpPr/>
          <p:nvPr/>
        </p:nvSpPr>
        <p:spPr>
          <a:xfrm>
            <a:off x="1600635" y="1911118"/>
            <a:ext cx="3567381" cy="849839"/>
          </a:xfrm>
          <a:prstGeom prst="roundRect">
            <a:avLst>
              <a:gd name="adj" fmla="val 19087"/>
            </a:avLst>
          </a:prstGeom>
          <a:noFill/>
          <a:ln>
            <a:solidFill>
              <a:srgbClr val="67AB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1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38221-BAF3-65D1-5543-339B53263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40" t="1833" r="693"/>
          <a:stretch/>
        </p:blipFill>
        <p:spPr>
          <a:xfrm>
            <a:off x="5221317" y="2156647"/>
            <a:ext cx="2298280" cy="347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formalization, similarity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𝒔</m:t>
                    </m:r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 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𝒌</m:t>
                    </m:r>
                  </m:oMath>
                </a14:m>
                <a:endParaRPr lang="en-US" b="1" noProof="0" dirty="0">
                  <a:solidFill>
                    <a:srgbClr val="253047"/>
                  </a:solidFill>
                  <a:latin typeface="Raleway"/>
                  <a:ea typeface="Calibri" panose="020F0502020204030204" pitchFamily="34" charset="0"/>
                  <a:cs typeface="Calibri" panose="020F0502020204030204" pitchFamily="34" charset="0"/>
                  <a:sym typeface="Raleway"/>
                </a:endParaRP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DA2E0AC0-0996-40EA-1491-C5F563C7F6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6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F70E76-2105-CC83-D890-80B979E8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r="70807"/>
          <a:stretch/>
        </p:blipFill>
        <p:spPr>
          <a:xfrm>
            <a:off x="7725899" y="2373919"/>
            <a:ext cx="894460" cy="334536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6928314-47B9-8CE3-8CCF-3B0DD0088CBA}"/>
              </a:ext>
            </a:extLst>
          </p:cNvPr>
          <p:cNvSpPr/>
          <p:nvPr/>
        </p:nvSpPr>
        <p:spPr>
          <a:xfrm>
            <a:off x="5168016" y="1911117"/>
            <a:ext cx="2431035" cy="838757"/>
          </a:xfrm>
          <a:prstGeom prst="roundRect">
            <a:avLst/>
          </a:prstGeom>
          <a:noFill/>
          <a:ln>
            <a:solidFill>
              <a:srgbClr val="7EA6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3649A33-FE04-4F2B-D844-60EC4EB972EA}"/>
              </a:ext>
            </a:extLst>
          </p:cNvPr>
          <p:cNvSpPr txBox="1"/>
          <p:nvPr/>
        </p:nvSpPr>
        <p:spPr>
          <a:xfrm>
            <a:off x="791029" y="1948649"/>
            <a:ext cx="730753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i="1" noProof="0" dirty="0"/>
              <a:t>q</a:t>
            </a:r>
            <a:endParaRPr lang="en-US" sz="4400" noProof="0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4AA26E3C-B832-3596-D24C-108C27004987}"/>
              </a:ext>
            </a:extLst>
          </p:cNvPr>
          <p:cNvSpPr txBox="1"/>
          <p:nvPr/>
        </p:nvSpPr>
        <p:spPr>
          <a:xfrm>
            <a:off x="685687" y="1646887"/>
            <a:ext cx="9658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Query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6ECA68C-EED2-8EE1-1CA6-A09FBCDAAFC1}"/>
              </a:ext>
            </a:extLst>
          </p:cNvPr>
          <p:cNvSpPr txBox="1"/>
          <p:nvPr/>
        </p:nvSpPr>
        <p:spPr>
          <a:xfrm>
            <a:off x="7702597" y="1575311"/>
            <a:ext cx="112970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noProof="0" dirty="0"/>
              <a:t>Answer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70244023-7363-3590-BF24-A9780A50CE55}"/>
              </a:ext>
            </a:extLst>
          </p:cNvPr>
          <p:cNvGrpSpPr/>
          <p:nvPr/>
        </p:nvGrpSpPr>
        <p:grpSpPr>
          <a:xfrm>
            <a:off x="5547934" y="1575311"/>
            <a:ext cx="1644952" cy="320677"/>
            <a:chOff x="5949500" y="1168572"/>
            <a:chExt cx="1644952" cy="320677"/>
          </a:xfrm>
        </p:grpSpPr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5DFBE33-183D-E50D-9DB3-897934E0B7C6}"/>
                </a:ext>
              </a:extLst>
            </p:cNvPr>
            <p:cNvSpPr txBox="1"/>
            <p:nvPr/>
          </p:nvSpPr>
          <p:spPr>
            <a:xfrm>
              <a:off x="5949500" y="1181472"/>
              <a:ext cx="1432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7EA6E0"/>
                  </a:solidFill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/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𝒢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7EA6E0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7EA6E0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56E333D1-8E32-B3C6-85AC-4E21F758A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87" y="1168572"/>
                  <a:ext cx="30976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3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1045536-D319-A30A-6D42-B4DE16F04BAB}"/>
              </a:ext>
            </a:extLst>
          </p:cNvPr>
          <p:cNvGrpSpPr/>
          <p:nvPr/>
        </p:nvGrpSpPr>
        <p:grpSpPr>
          <a:xfrm>
            <a:off x="2383280" y="1585210"/>
            <a:ext cx="2052978" cy="324934"/>
            <a:chOff x="2819076" y="1155254"/>
            <a:chExt cx="2052978" cy="324934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DF10D96-9618-DB7E-BD31-E2D060E9DD56}"/>
                </a:ext>
              </a:extLst>
            </p:cNvPr>
            <p:cNvSpPr txBox="1"/>
            <p:nvPr/>
          </p:nvSpPr>
          <p:spPr>
            <a:xfrm>
              <a:off x="2819076" y="1162088"/>
              <a:ext cx="1316038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0" dirty="0">
                  <a:solidFill>
                    <a:srgbClr val="67AB9F"/>
                  </a:solidFill>
                </a:rPr>
                <a:t>RETRIEVER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/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ℛ</m:t>
                            </m:r>
                          </m:e>
                          <m:sub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𝒆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𝒔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𝑴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,</m:t>
                            </m:r>
                            <m:r>
                              <a:rPr lang="en-US" sz="1800" b="1" i="1" u="none" strike="noStrike" cap="none" noProof="0" smtClean="0">
                                <a:solidFill>
                                  <a:srgbClr val="67AB9F"/>
                                </a:solidFill>
                                <a:latin typeface="Cambria Math" panose="02040503050406030204" pitchFamily="18" charset="0"/>
                                <a:ea typeface="Raleway"/>
                                <a:cs typeface="Raleway"/>
                                <a:sym typeface="Raleway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1800" b="0" i="0" u="none" strike="noStrike" cap="none" noProof="0" dirty="0">
                    <a:solidFill>
                      <a:srgbClr val="67AB9F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965220C-78EF-CDCE-096D-AE1041922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735" y="1155254"/>
                  <a:ext cx="789319" cy="289182"/>
                </a:xfrm>
                <a:prstGeom prst="rect">
                  <a:avLst/>
                </a:prstGeom>
                <a:blipFill>
                  <a:blip r:embed="rId9"/>
                  <a:stretch>
                    <a:fillRect l="-9231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7429D-F7CE-9187-B157-3F1DE779503B}"/>
              </a:ext>
            </a:extLst>
          </p:cNvPr>
          <p:cNvCxnSpPr>
            <a:cxnSpLocks/>
          </p:cNvCxnSpPr>
          <p:nvPr/>
        </p:nvCxnSpPr>
        <p:spPr>
          <a:xfrm>
            <a:off x="7537819" y="2305996"/>
            <a:ext cx="282206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86CDA-A806-C116-9ABB-849FA8B50ED1}"/>
              </a:ext>
            </a:extLst>
          </p:cNvPr>
          <p:cNvCxnSpPr>
            <a:cxnSpLocks/>
          </p:cNvCxnSpPr>
          <p:nvPr/>
        </p:nvCxnSpPr>
        <p:spPr>
          <a:xfrm>
            <a:off x="1446903" y="2305996"/>
            <a:ext cx="409238" cy="0"/>
          </a:xfrm>
          <a:prstGeom prst="line">
            <a:avLst/>
          </a:prstGeom>
          <a:ln w="63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/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𝑠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: &lt;</m:t>
                          </m:r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𝑞</m:t>
                          </m:r>
                        </m:sub>
                      </m:sSub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 ⋅ &gt;</m:t>
                      </m:r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ED4D-A5E1-9150-E1E4-A64EC41BB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92" y="3590072"/>
                <a:ext cx="2140857" cy="39786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oogle Shape;117;p2" descr="Shadow PNGs for Free Download">
            <a:extLst>
              <a:ext uri="{FF2B5EF4-FFF2-40B4-BE49-F238E27FC236}">
                <a16:creationId xmlns:a16="http://schemas.microsoft.com/office/drawing/2014/main" id="{FA64B019-1804-E60F-2768-83454F9C11D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42510" b="41845"/>
          <a:stretch/>
        </p:blipFill>
        <p:spPr>
          <a:xfrm>
            <a:off x="2421096" y="4075823"/>
            <a:ext cx="1155450" cy="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7CF7-B677-FE59-EDBF-A88109B9F458}"/>
              </a:ext>
            </a:extLst>
          </p:cNvPr>
          <p:cNvSpPr txBox="1"/>
          <p:nvPr/>
        </p:nvSpPr>
        <p:spPr>
          <a:xfrm>
            <a:off x="2221458" y="4390698"/>
            <a:ext cx="163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A. </a:t>
            </a:r>
            <a:r>
              <a:rPr lang="en-US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Inner Product</a:t>
            </a:r>
            <a:endParaRPr lang="en-US" sz="1400" i="0" u="none" strike="noStrike" cap="none" noProof="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/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𝑘</m:t>
                      </m:r>
                      <m:r>
                        <a:rPr lang="en-US" sz="2400" b="0" i="1" u="none" strike="noStrike" cap="none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</m:ctrlPr>
                        </m:dPr>
                        <m:e>
                          <m:r>
                            <a:rPr lang="en-US" sz="2400" b="0" i="1" u="none" strike="noStrike" cap="none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aleway"/>
                              <a:cs typeface="Raleway"/>
                              <a:sym typeface="Raleway"/>
                            </a:rPr>
                            <m:t>1,3,5,7,9,11</m:t>
                          </m:r>
                        </m:e>
                      </m:d>
                    </m:oMath>
                  </m:oMathPara>
                </a14:m>
                <a:endParaRPr lang="en-US" sz="2400" i="0" u="none" strike="noStrike" cap="none" noProof="0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C78B19-4A08-F22A-9FF5-8B2C0769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20" y="3631237"/>
                <a:ext cx="2529840" cy="369332"/>
              </a:xfrm>
              <a:prstGeom prst="rect">
                <a:avLst/>
              </a:prstGeom>
              <a:blipFill>
                <a:blip r:embed="rId12"/>
                <a:stretch>
                  <a:fillRect l="-72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A4ABACA-696F-2A62-E7F6-21D10CC331AC}"/>
              </a:ext>
            </a:extLst>
          </p:cNvPr>
          <p:cNvGrpSpPr/>
          <p:nvPr/>
        </p:nvGrpSpPr>
        <p:grpSpPr>
          <a:xfrm>
            <a:off x="4753428" y="4075823"/>
            <a:ext cx="2348411" cy="622652"/>
            <a:chOff x="4753428" y="4075823"/>
            <a:chExt cx="2348411" cy="622652"/>
          </a:xfrm>
        </p:grpSpPr>
        <p:pic>
          <p:nvPicPr>
            <p:cNvPr id="29" name="Google Shape;117;p2" descr="Shadow PNGs for Free Download">
              <a:extLst>
                <a:ext uri="{FF2B5EF4-FFF2-40B4-BE49-F238E27FC236}">
                  <a16:creationId xmlns:a16="http://schemas.microsoft.com/office/drawing/2014/main" id="{70D564FA-0417-0A7B-F268-54168D1CF39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42510" b="41845"/>
            <a:stretch/>
          </p:blipFill>
          <p:spPr>
            <a:xfrm>
              <a:off x="5343015" y="407582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FCF494-098F-47DF-D092-DB47C5B66134}"/>
                </a:ext>
              </a:extLst>
            </p:cNvPr>
            <p:cNvSpPr txBox="1"/>
            <p:nvPr/>
          </p:nvSpPr>
          <p:spPr>
            <a:xfrm>
              <a:off x="4753428" y="4390698"/>
              <a:ext cx="2348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B.</a:t>
              </a:r>
              <a:r>
                <a:rPr lang="en-US" sz="1400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Number of examples</a:t>
              </a:r>
              <a:endParaRPr lang="en-US" sz="1400" i="0" u="none" strike="noStrike" cap="none" noProof="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5DE71DC-B97C-3268-66F4-36CD44F817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50D423-A525-2E25-124E-400A9E16D7A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5624-5CCB-38F4-A8BF-880403AC0F8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A3D2B-F59B-449D-E39D-82E4FB1A8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383" t="71501" r="91000" b="17462"/>
          <a:stretch/>
        </p:blipFill>
        <p:spPr>
          <a:xfrm>
            <a:off x="2282188" y="4995831"/>
            <a:ext cx="842011" cy="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2E49F1C-633A-8F73-42B7-F9DB6522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57AB0978-E2F3-C01A-7423-40D83852698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Method: decoder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rgbClr val="253047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  <a:sym typeface="Raleway"/>
                      </a:rPr>
                      <m:t>𝜽</m:t>
                    </m:r>
                  </m:oMath>
                </a14:m>
                <a:r>
                  <a:rPr lang="en-US" b="1" noProof="0" dirty="0">
                    <a:solidFill>
                      <a:srgbClr val="253047"/>
                    </a:solidFill>
                    <a:latin typeface="Raleway"/>
                    <a:ea typeface="Calibri" panose="020F0502020204030204" pitchFamily="34" charset="0"/>
                    <a:cs typeface="Calibri" panose="020F0502020204030204" pitchFamily="34" charset="0"/>
                    <a:sym typeface="Raleway"/>
                  </a:rPr>
                  <a:t>.</a:t>
                </a:r>
              </a:p>
            </p:txBody>
          </p:sp>
        </mc:Choice>
        <mc:Fallback xmlns="">
          <p:sp>
            <p:nvSpPr>
              <p:cNvPr id="151" name="Google Shape;151;p9">
                <a:extLst>
                  <a:ext uri="{FF2B5EF4-FFF2-40B4-BE49-F238E27FC236}">
                    <a16:creationId xmlns:a16="http://schemas.microsoft.com/office/drawing/2014/main" id="{1DB99348-E965-177D-ADC3-DFAAEC59A20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t="-1064" b="-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50;p9">
            <a:extLst>
              <a:ext uri="{FF2B5EF4-FFF2-40B4-BE49-F238E27FC236}">
                <a16:creationId xmlns:a16="http://schemas.microsoft.com/office/drawing/2014/main" id="{52F9F7FE-DB84-C600-6D56-36407D99DA00}"/>
              </a:ext>
            </a:extLst>
          </p:cNvPr>
          <p:cNvSpPr txBox="1">
            <a:spLocks/>
          </p:cNvSpPr>
          <p:nvPr/>
        </p:nvSpPr>
        <p:spPr>
          <a:xfrm>
            <a:off x="213020" y="1002915"/>
            <a:ext cx="8201025" cy="49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noProof="0" dirty="0">
              <a:solidFill>
                <a:schemeClr val="bg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D2694-5EE4-6216-D562-1B7B80BCA9C8}"/>
                  </a:ext>
                </a:extLst>
              </p:cNvPr>
              <p:cNvSpPr txBox="1"/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Mistral 7B</a:t>
                </a:r>
                <a:r>
                  <a:rPr lang="en-US" sz="1600" b="1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and two </a:t>
                </a:r>
                <a:r>
                  <a:rPr lang="en-US" sz="1600" dirty="0" err="1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LLaMa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models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are tested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in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zero-shot</a:t>
                </a:r>
                <a:r>
                  <a:rPr lang="en-US" sz="160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setting (without examples)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isolate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the LLM’s domain knowledge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𝑮</m:t>
                        </m:r>
                      </m:e>
                      <m:sub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𝒒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aleway"/>
                        <a:cs typeface="Raleway"/>
                        <a:sym typeface="Raleway"/>
                      </a:rPr>
                      <m:t>.</m:t>
                    </m:r>
                  </m:oMath>
                </a14:m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Answer stability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is also considered to select the best decoder. Afterwards, the best model undergoes a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few-shot 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evaluation with some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random examples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. This sets the </a:t>
                </a:r>
                <a:r>
                  <a:rPr lang="en-US" sz="1600" b="1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baseline</a:t>
                </a:r>
                <a:r>
                  <a:rPr lang="en-US" sz="1600" noProof="0" dirty="0">
                    <a:solidFill>
                      <a:schemeClr val="bg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to assess the effectiveness of the retrieval system.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0DE19-75E4-8D31-76B3-DDFBF25F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60510"/>
                <a:ext cx="8520600" cy="1392945"/>
              </a:xfrm>
              <a:prstGeom prst="rect">
                <a:avLst/>
              </a:prstGeom>
              <a:blipFill>
                <a:blip r:embed="rId4"/>
                <a:stretch>
                  <a:fillRect t="-1310"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C052B0E-6FC6-BD54-0E0A-C93FE806B066}"/>
              </a:ext>
            </a:extLst>
          </p:cNvPr>
          <p:cNvGrpSpPr/>
          <p:nvPr/>
        </p:nvGrpSpPr>
        <p:grpSpPr>
          <a:xfrm>
            <a:off x="2713415" y="3596827"/>
            <a:ext cx="3766695" cy="641790"/>
            <a:chOff x="1879362" y="3666593"/>
            <a:chExt cx="5385273" cy="641790"/>
          </a:xfrm>
        </p:grpSpPr>
        <p:pic>
          <p:nvPicPr>
            <p:cNvPr id="2" name="Google Shape;117;p2" descr="Shadow PNGs for Free Download">
              <a:extLst>
                <a:ext uri="{FF2B5EF4-FFF2-40B4-BE49-F238E27FC236}">
                  <a16:creationId xmlns:a16="http://schemas.microsoft.com/office/drawing/2014/main" id="{8B33DFC1-C222-161C-0B87-C48288E74A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0BF74-52AA-33DD-6FC0-3C80CCE4965A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</a:t>
              </a:r>
              <a:r>
                <a:rPr lang="en-US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Consistency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FC5D05D-331D-D2C9-3C34-A1121348C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396" y="3016311"/>
            <a:ext cx="3195432" cy="48753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C52DC-A01A-D6B2-19C4-F8D2377BFA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D5EF2-18B1-1D1E-71A9-51A5F6F8BE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367665" y="4994909"/>
            <a:ext cx="621030" cy="11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0BB51-C435-6BBB-9CA2-CB07FFA3F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1202054" y="4994908"/>
            <a:ext cx="866776" cy="110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3182C-F2EB-C7D8-C3AA-1E7DD9E8F1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83" t="71501" r="91000" b="17462"/>
          <a:stretch/>
        </p:blipFill>
        <p:spPr>
          <a:xfrm>
            <a:off x="2282188" y="4995831"/>
            <a:ext cx="1197612" cy="1104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E73773-A32D-F9A7-C684-228A03681F9A}"/>
              </a:ext>
            </a:extLst>
          </p:cNvPr>
          <p:cNvGrpSpPr/>
          <p:nvPr/>
        </p:nvGrpSpPr>
        <p:grpSpPr>
          <a:xfrm>
            <a:off x="-681294" y="3647416"/>
            <a:ext cx="3766695" cy="641790"/>
            <a:chOff x="1879362" y="3666593"/>
            <a:chExt cx="5385273" cy="641790"/>
          </a:xfrm>
        </p:grpSpPr>
        <p:pic>
          <p:nvPicPr>
            <p:cNvPr id="7" name="Google Shape;117;p2" descr="Shadow PNGs for Free Download">
              <a:extLst>
                <a:ext uri="{FF2B5EF4-FFF2-40B4-BE49-F238E27FC236}">
                  <a16:creationId xmlns:a16="http://schemas.microsoft.com/office/drawing/2014/main" id="{47AB4F5E-7AF1-501B-6CA7-5762BE33A6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B812A7-C2DD-FF9C-76C2-0D5FAA90EB24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A1</a:t>
              </a: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Zero-Shot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F8D60B-76B2-49B6-BBA2-351E39939BC3}"/>
              </a:ext>
            </a:extLst>
          </p:cNvPr>
          <p:cNvGrpSpPr/>
          <p:nvPr/>
        </p:nvGrpSpPr>
        <p:grpSpPr>
          <a:xfrm>
            <a:off x="5970966" y="3583709"/>
            <a:ext cx="3766695" cy="641790"/>
            <a:chOff x="1879362" y="3666593"/>
            <a:chExt cx="5385273" cy="641790"/>
          </a:xfrm>
        </p:grpSpPr>
        <p:pic>
          <p:nvPicPr>
            <p:cNvPr id="16" name="Google Shape;117;p2" descr="Shadow PNGs for Free Download">
              <a:extLst>
                <a:ext uri="{FF2B5EF4-FFF2-40B4-BE49-F238E27FC236}">
                  <a16:creationId xmlns:a16="http://schemas.microsoft.com/office/drawing/2014/main" id="{2CEC82E7-DDF1-82CF-B8D2-208605D660B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510" b="41845"/>
            <a:stretch/>
          </p:blipFill>
          <p:spPr>
            <a:xfrm>
              <a:off x="3994273" y="3666593"/>
              <a:ext cx="1155450" cy="3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C47C21-75A4-9C5D-2BC1-4D2B6C089C93}"/>
                </a:ext>
              </a:extLst>
            </p:cNvPr>
            <p:cNvSpPr txBox="1"/>
            <p:nvPr/>
          </p:nvSpPr>
          <p:spPr>
            <a:xfrm>
              <a:off x="1879362" y="4000606"/>
              <a:ext cx="5385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b="1" i="0" u="none" strike="noStrike" cap="none" noProof="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B. Few-Shot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C7475B-6C39-79FA-3B32-6B2B8C8A2021}"/>
                  </a:ext>
                </a:extLst>
              </p:cNvPr>
              <p:cNvSpPr txBox="1"/>
              <p:nvPr/>
            </p:nvSpPr>
            <p:spPr>
              <a:xfrm>
                <a:off x="709496" y="2998470"/>
                <a:ext cx="985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𝐺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𝑞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)</m:t>
                      </m:r>
                    </m:oMath>
                  </m:oMathPara>
                </a14:m>
                <a:endParaRPr lang="en-US" sz="2800" i="0" u="none" strike="noStrike" cap="none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C7475B-6C39-79FA-3B32-6B2B8C8A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6" y="2998470"/>
                <a:ext cx="9851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1DB61B-57F9-228F-0C4F-49C82BA012B2}"/>
                  </a:ext>
                </a:extLst>
              </p:cNvPr>
              <p:cNvSpPr txBox="1"/>
              <p:nvPr/>
            </p:nvSpPr>
            <p:spPr>
              <a:xfrm>
                <a:off x="7361756" y="2998470"/>
                <a:ext cx="985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𝐺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(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𝑞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,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𝑁</m:t>
                      </m:r>
                      <m:r>
                        <a:rPr lang="it-IT" sz="2800" b="0" i="1" u="none" strike="noStrike" cap="none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Raleway"/>
                          <a:cs typeface="Raleway"/>
                          <a:sym typeface="Raleway"/>
                        </a:rPr>
                        <m:t>)</m:t>
                      </m:r>
                    </m:oMath>
                  </m:oMathPara>
                </a14:m>
                <a:endParaRPr lang="en-US" sz="2800" i="0" u="none" strike="noStrike" cap="none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1DB61B-57F9-228F-0C4F-49C82BA0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756" y="2998470"/>
                <a:ext cx="985113" cy="523220"/>
              </a:xfrm>
              <a:prstGeom prst="rect">
                <a:avLst/>
              </a:prstGeom>
              <a:blipFill>
                <a:blip r:embed="rId9"/>
                <a:stretch>
                  <a:fillRect l="-10559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95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1600"/>
          <a:buFont typeface="Arial"/>
          <a:buNone/>
          <a:defRPr sz="1400" b="0" i="0" u="none" strike="noStrike" cap="none" dirty="0" smtClean="0">
            <a:solidFill>
              <a:schemeClr val="dk2"/>
            </a:solidFill>
            <a:latin typeface="Raleway"/>
            <a:ea typeface="Raleway"/>
            <a:cs typeface="Raleway"/>
            <a:sym typeface="Raleway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E05C2EFC7A14F9E4369529E757CA5" ma:contentTypeVersion="13" ma:contentTypeDescription="Create a new document." ma:contentTypeScope="" ma:versionID="1b94b4f78c3bd2ec2826e4d5313bbd00">
  <xsd:schema xmlns:xsd="http://www.w3.org/2001/XMLSchema" xmlns:xs="http://www.w3.org/2001/XMLSchema" xmlns:p="http://schemas.microsoft.com/office/2006/metadata/properties" xmlns:ns3="8eff61dd-79cc-4a8c-a096-1e9acf68105b" xmlns:ns4="529ada1c-8a33-47b9-8815-de97d0d10aaa" targetNamespace="http://schemas.microsoft.com/office/2006/metadata/properties" ma:root="true" ma:fieldsID="2f28c1ec3e8f60019570daab423f342c" ns3:_="" ns4:_="">
    <xsd:import namespace="8eff61dd-79cc-4a8c-a096-1e9acf68105b"/>
    <xsd:import namespace="529ada1c-8a33-47b9-8815-de97d0d10a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f61dd-79cc-4a8c-a096-1e9acf681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ada1c-8a33-47b9-8815-de97d0d10a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ff61dd-79cc-4a8c-a096-1e9acf68105b" xsi:nil="true"/>
  </documentManagement>
</p:properties>
</file>

<file path=customXml/itemProps1.xml><?xml version="1.0" encoding="utf-8"?>
<ds:datastoreItem xmlns:ds="http://schemas.openxmlformats.org/officeDocument/2006/customXml" ds:itemID="{F3FBB966-674C-4CCC-884A-DB952BE27E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f61dd-79cc-4a8c-a096-1e9acf68105b"/>
    <ds:schemaRef ds:uri="529ada1c-8a33-47b9-8815-de97d0d10a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6E1-32D8-47B3-81EC-DBFFC971B8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F184-8D73-4FC5-90DE-A16A0BD0CA1B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29ada1c-8a33-47b9-8815-de97d0d10aaa"/>
    <ds:schemaRef ds:uri="8eff61dd-79cc-4a8c-a096-1e9acf68105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2224</Words>
  <Application>Microsoft Office PowerPoint</Application>
  <PresentationFormat>On-screen Show (16:9)</PresentationFormat>
  <Paragraphs>520</Paragraphs>
  <Slides>39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Raleway</vt:lpstr>
      <vt:lpstr>Calibri</vt:lpstr>
      <vt:lpstr>Roboto</vt:lpstr>
      <vt:lpstr>Cambria Math</vt:lpstr>
      <vt:lpstr>Wingdings</vt:lpstr>
      <vt:lpstr>Arial</vt:lpstr>
      <vt:lpstr>Simple Light</vt:lpstr>
      <vt:lpstr>Acrobat Document</vt:lpstr>
      <vt:lpstr>Retrieval-Augmented Generation  in a Low Lexical Diversity Scenario</vt:lpstr>
      <vt:lpstr>Outline</vt:lpstr>
      <vt:lpstr>Value Proposition</vt:lpstr>
      <vt:lpstr>Objective</vt:lpstr>
      <vt:lpstr>Hypothesis</vt:lpstr>
      <vt:lpstr>Corpus Lexical Entropy</vt:lpstr>
      <vt:lpstr>Method</vt:lpstr>
      <vt:lpstr>Method: formalization, similarity s and k</vt:lpstr>
      <vt:lpstr>Method: decoder θ.</vt:lpstr>
      <vt:lpstr>Method: Memory M</vt:lpstr>
      <vt:lpstr>Method: Memory M</vt:lpstr>
      <vt:lpstr>Method: encoder e</vt:lpstr>
      <vt:lpstr>Method: encoder e</vt:lpstr>
      <vt:lpstr>Evaluation</vt:lpstr>
      <vt:lpstr>Evaluation: Dataset, Ms and Qs.</vt:lpstr>
      <vt:lpstr>Evaluation: e and θ</vt:lpstr>
      <vt:lpstr>Evaluation: RAG Systems and best solution S^∗</vt:lpstr>
      <vt:lpstr>Conclusion</vt:lpstr>
      <vt:lpstr>THANK YOU!</vt:lpstr>
      <vt:lpstr>Oral Exam</vt:lpstr>
      <vt:lpstr>Pillars</vt:lpstr>
      <vt:lpstr>DESIGN</vt:lpstr>
      <vt:lpstr>Define the three Os</vt:lpstr>
      <vt:lpstr>Project Timeline</vt:lpstr>
      <vt:lpstr>Customer Journey</vt:lpstr>
      <vt:lpstr>Persona</vt:lpstr>
      <vt:lpstr>Use Cases</vt:lpstr>
      <vt:lpstr>Priorities</vt:lpstr>
      <vt:lpstr>Functional Requirements</vt:lpstr>
      <vt:lpstr>Functional Diagram</vt:lpstr>
      <vt:lpstr>Functional Diagram</vt:lpstr>
      <vt:lpstr>KPI</vt:lpstr>
      <vt:lpstr>AI-ACT Principles</vt:lpstr>
      <vt:lpstr>AI-ACT Roles</vt:lpstr>
      <vt:lpstr>Sustainable goals</vt:lpstr>
      <vt:lpstr>MANAGE</vt:lpstr>
      <vt:lpstr>Work Breakdown Structure (WBS).</vt:lpstr>
      <vt:lpstr>Stakeholders Map</vt:lpstr>
      <vt:lpstr>MANAGE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Retrieval System for Gas Pipe Repairs</dc:title>
  <dc:creator>HP</dc:creator>
  <cp:lastModifiedBy>Pantaleo  Michele</cp:lastModifiedBy>
  <cp:revision>93</cp:revision>
  <cp:lastPrinted>2025-02-17T12:33:51Z</cp:lastPrinted>
  <dcterms:modified xsi:type="dcterms:W3CDTF">2025-02-20T14:49:35Z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0x010100615E05C2EFC7A14F9E4369529E757CA5</vt:lpwstr>
  </property>
</Properties>
</file>